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tags/tag2.xml" ContentType="application/vnd.openxmlformats-officedocument.presentationml.tags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tags/tag3.xml" ContentType="application/vnd.openxmlformats-officedocument.presentationml.tags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tags/tag4.xml" ContentType="application/vnd.openxmlformats-officedocument.presentationml.tags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-19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4" Type="http://schemas.openxmlformats.org/officeDocument/2006/relationships/image" Target="../media/image32.w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image" Target="../media/image29.wmf"/><Relationship Id="rId2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C5061-8B39-264E-8F2C-0C24DED206CB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D8208-A028-824D-AF71-0C27447A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7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770D-20F8-4248-A0BD-6AD026887C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38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6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4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4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0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7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6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6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8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59C4A-DFE4-5144-806C-26710346EDAF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58445-D611-674A-AC80-D480E70E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4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25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2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33.e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29.w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0.w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31.w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3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4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45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oleObject" Target="../embeddings/oleObject39.bin"/><Relationship Id="rId8" Type="http://schemas.openxmlformats.org/officeDocument/2006/relationships/image" Target="../media/image46.e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47.emf"/><Relationship Id="rId1" Type="http://schemas.openxmlformats.org/officeDocument/2006/relationships/vmlDrawing" Target="../drawings/vmlDrawing15.vml"/><Relationship Id="rId2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4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4" Type="http://schemas.openxmlformats.org/officeDocument/2006/relationships/image" Target="../media/image5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12.bin"/><Relationship Id="rId1" Type="http://schemas.openxmlformats.org/officeDocument/2006/relationships/vmlDrawing" Target="../drawings/vmlDrawing4.v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Singular Value Decomposition Theorem</a:t>
            </a:r>
            <a:endParaRPr lang="en-US" dirty="0"/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2" y="1604885"/>
            <a:ext cx="8763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5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Basis for the Null Space of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endParaRPr lang="en-US" i="1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vectors </a:t>
            </a:r>
            <a:r>
              <a:rPr lang="en-US" i="1" dirty="0" err="1" smtClean="0"/>
              <a:t>u</a:t>
            </a:r>
            <a:r>
              <a:rPr lang="en-US" i="1" baseline="-25000" dirty="0" err="1" smtClean="0"/>
              <a:t>i</a:t>
            </a:r>
            <a:r>
              <a:rPr lang="en-US" dirty="0" smtClean="0"/>
              <a:t>, </a:t>
            </a:r>
            <a:r>
              <a:rPr lang="en-US" i="1" dirty="0" smtClean="0"/>
              <a:t>r+1 ≤ </a:t>
            </a:r>
            <a:r>
              <a:rPr lang="en-US" i="1" dirty="0" err="1" smtClean="0"/>
              <a:t>i</a:t>
            </a:r>
            <a:r>
              <a:rPr lang="en-US" i="1" dirty="0" smtClean="0"/>
              <a:t> ≤ m</a:t>
            </a:r>
            <a:r>
              <a:rPr lang="en-US" dirty="0" smtClean="0"/>
              <a:t>, are an orthonormal basis for the null space of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dirty="0" smtClean="0"/>
              <a:t>. It follows that the vectors in the null space of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dirty="0" smtClean="0"/>
              <a:t> are orthogonal to the vectors in the range of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6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/>
              </a:rPr>
              <a:t>The Four Fundamental </a:t>
            </a:r>
            <a:r>
              <a:rPr lang="en-US" dirty="0"/>
              <a:t>S</a:t>
            </a:r>
            <a:r>
              <a:rPr lang="en-US" dirty="0" smtClean="0">
                <a:effectLst/>
              </a:rPr>
              <a:t>ubspaces of a Matrix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The range of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dirty="0" smtClean="0"/>
              <a:t>, and the null space of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dirty="0" smtClean="0"/>
              <a:t> are known as the </a:t>
            </a:r>
            <a:r>
              <a:rPr lang="en-US" i="1" dirty="0" smtClean="0"/>
              <a:t>four fundamental subspaces of a matrix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905" y="2713149"/>
            <a:ext cx="5058006" cy="145312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f15-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69" y="4234228"/>
            <a:ext cx="3320646" cy="24987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474614" y="5599938"/>
            <a:ext cx="731231" cy="2597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05845" y="5668963"/>
            <a:ext cx="226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Orthogonal subspaces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7501" y="4489842"/>
            <a:ext cx="226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Orthogonal subspaces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82338" y="4878297"/>
            <a:ext cx="808203" cy="513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80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0615"/>
            <a:ext cx="8229600" cy="1143000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5296"/>
            <a:ext cx="8229600" cy="4525963"/>
          </a:xfrm>
        </p:spPr>
        <p:txBody>
          <a:bodyPr/>
          <a:lstStyle/>
          <a:p>
            <a:r>
              <a:rPr lang="en-US" dirty="0" smtClean="0"/>
              <a:t>Let                      . The SVD of A is 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479364"/>
              </p:ext>
            </p:extLst>
          </p:nvPr>
        </p:nvGraphicFramePr>
        <p:xfrm>
          <a:off x="1488726" y="711235"/>
          <a:ext cx="1879150" cy="1219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3" imgW="1663700" imgH="1079500" progId="Equation.DSMT4">
                  <p:embed/>
                </p:oleObj>
              </mc:Choice>
              <mc:Fallback>
                <p:oleObj name="Equation" r:id="rId3" imgW="1663700" imgH="1079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8726" y="711235"/>
                        <a:ext cx="1879150" cy="1219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685599"/>
              </p:ext>
            </p:extLst>
          </p:nvPr>
        </p:nvGraphicFramePr>
        <p:xfrm>
          <a:off x="914400" y="2106407"/>
          <a:ext cx="4326868" cy="1277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5" imgW="3657600" imgH="1079500" progId="Equation.DSMT4">
                  <p:embed/>
                </p:oleObj>
              </mc:Choice>
              <mc:Fallback>
                <p:oleObj name="Equation" r:id="rId5" imgW="3657600" imgH="1079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2106407"/>
                        <a:ext cx="4326868" cy="1277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47370"/>
              </p:ext>
            </p:extLst>
          </p:nvPr>
        </p:nvGraphicFramePr>
        <p:xfrm>
          <a:off x="914400" y="3793708"/>
          <a:ext cx="2982214" cy="1273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7" imgW="2527300" imgH="1079500" progId="Equation.DSMT4">
                  <p:embed/>
                </p:oleObj>
              </mc:Choice>
              <mc:Fallback>
                <p:oleObj name="Equation" r:id="rId7" imgW="2527300" imgH="1079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3793708"/>
                        <a:ext cx="2982214" cy="1273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345663"/>
              </p:ext>
            </p:extLst>
          </p:nvPr>
        </p:nvGraphicFramePr>
        <p:xfrm>
          <a:off x="914400" y="5393006"/>
          <a:ext cx="3401822" cy="104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9" imgW="2882900" imgH="889000" progId="Equation.DSMT4">
                  <p:embed/>
                </p:oleObj>
              </mc:Choice>
              <mc:Fallback>
                <p:oleObj name="Equation" r:id="rId9" imgW="2882900" imgH="88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5393006"/>
                        <a:ext cx="3401822" cy="104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333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9859"/>
            <a:ext cx="8229600" cy="937719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5997"/>
            <a:ext cx="8229600" cy="601045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Singular values: </a:t>
            </a:r>
          </a:p>
          <a:p>
            <a:endParaRPr lang="en-US" dirty="0" smtClean="0"/>
          </a:p>
          <a:p>
            <a:r>
              <a:rPr lang="en-US" dirty="0" smtClean="0"/>
              <a:t>rank = r = 3.</a:t>
            </a:r>
          </a:p>
          <a:p>
            <a:endParaRPr lang="en-US" dirty="0" smtClean="0"/>
          </a:p>
          <a:p>
            <a:r>
              <a:rPr lang="en-US" dirty="0" smtClean="0"/>
              <a:t>Basis for the range: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Basis for the null space: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Basis for the row space: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Basis for the null space</a:t>
            </a:r>
            <a:br>
              <a:rPr lang="en-US" dirty="0" smtClean="0"/>
            </a:br>
            <a:r>
              <a:rPr lang="en-US" dirty="0" smtClean="0"/>
              <a:t>of A</a:t>
            </a:r>
            <a:r>
              <a:rPr lang="en-US" baseline="30000" dirty="0" smtClean="0"/>
              <a:t>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529302"/>
              </p:ext>
            </p:extLst>
          </p:nvPr>
        </p:nvGraphicFramePr>
        <p:xfrm>
          <a:off x="2747038" y="757969"/>
          <a:ext cx="3519636" cy="284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3" imgW="2514600" imgH="203200" progId="Equation.DSMT4">
                  <p:embed/>
                </p:oleObj>
              </mc:Choice>
              <mc:Fallback>
                <p:oleObj name="Equation" r:id="rId3" imgW="25146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7038" y="757969"/>
                        <a:ext cx="3519636" cy="284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885289"/>
              </p:ext>
            </p:extLst>
          </p:nvPr>
        </p:nvGraphicFramePr>
        <p:xfrm>
          <a:off x="3873882" y="1686514"/>
          <a:ext cx="26162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5" imgW="2616200" imgH="1079500" progId="Equation.DSMT4">
                  <p:embed/>
                </p:oleObj>
              </mc:Choice>
              <mc:Fallback>
                <p:oleObj name="Equation" r:id="rId5" imgW="2616200" imgH="1079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3882" y="1686514"/>
                        <a:ext cx="26162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471359"/>
              </p:ext>
            </p:extLst>
          </p:nvPr>
        </p:nvGraphicFramePr>
        <p:xfrm>
          <a:off x="3873882" y="2823746"/>
          <a:ext cx="1638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7" imgW="1638300" imgH="889000" progId="Equation.DSMT4">
                  <p:embed/>
                </p:oleObj>
              </mc:Choice>
              <mc:Fallback>
                <p:oleObj name="Equation" r:id="rId7" imgW="1638300" imgH="88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882" y="2823746"/>
                        <a:ext cx="16383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824715"/>
              </p:ext>
            </p:extLst>
          </p:nvPr>
        </p:nvGraphicFramePr>
        <p:xfrm>
          <a:off x="3873882" y="3765389"/>
          <a:ext cx="2501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9" imgW="2501900" imgH="889000" progId="Equation.DSMT4">
                  <p:embed/>
                </p:oleObj>
              </mc:Choice>
              <mc:Fallback>
                <p:oleObj name="Equation" r:id="rId9" imgW="2501900" imgH="88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73882" y="3765389"/>
                        <a:ext cx="25019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195091"/>
              </p:ext>
            </p:extLst>
          </p:nvPr>
        </p:nvGraphicFramePr>
        <p:xfrm>
          <a:off x="3873882" y="4828340"/>
          <a:ext cx="1676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11" imgW="1676400" imgH="1079500" progId="Equation.DSMT4">
                  <p:embed/>
                </p:oleObj>
              </mc:Choice>
              <mc:Fallback>
                <p:oleObj name="Equation" r:id="rId11" imgW="1676400" imgH="1079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73882" y="4828340"/>
                        <a:ext cx="16764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999931"/>
              </p:ext>
            </p:extLst>
          </p:nvPr>
        </p:nvGraphicFramePr>
        <p:xfrm>
          <a:off x="891800" y="5965572"/>
          <a:ext cx="1519243" cy="38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13" imgW="952500" imgH="241300" progId="Equation.DSMT4">
                  <p:embed/>
                </p:oleObj>
              </mc:Choice>
              <mc:Fallback>
                <p:oleObj name="Equation" r:id="rId13" imgW="9525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1800" y="5965572"/>
                        <a:ext cx="1519243" cy="38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594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Rank = Column Rank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769474"/>
            <a:ext cx="8737600" cy="558800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387" y="2568820"/>
            <a:ext cx="7403915" cy="72966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949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SVD</a:t>
            </a:r>
            <a:r>
              <a:rPr lang="en-US" dirty="0" smtClean="0"/>
              <a:t> and the Frobenius Norm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07" y="1343375"/>
            <a:ext cx="8229600" cy="4525963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137260"/>
              </p:ext>
            </p:extLst>
          </p:nvPr>
        </p:nvGraphicFramePr>
        <p:xfrm>
          <a:off x="1994118" y="2115534"/>
          <a:ext cx="399213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3" imgW="2273040" imgH="520560" progId="Equation.3">
                  <p:embed/>
                </p:oleObj>
              </mc:Choice>
              <mc:Fallback>
                <p:oleObj name="Equation" r:id="rId3" imgW="227304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4118" y="2115534"/>
                        <a:ext cx="3992136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268888"/>
              </p:ext>
            </p:extLst>
          </p:nvPr>
        </p:nvGraphicFramePr>
        <p:xfrm>
          <a:off x="1981200" y="3276600"/>
          <a:ext cx="559911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5" imgW="3187440" imgH="330120" progId="Equation.3">
                  <p:embed/>
                </p:oleObj>
              </mc:Choice>
              <mc:Fallback>
                <p:oleObj name="Equation" r:id="rId5" imgW="31874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276600"/>
                        <a:ext cx="5599113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984290"/>
              </p:ext>
            </p:extLst>
          </p:nvPr>
        </p:nvGraphicFramePr>
        <p:xfrm>
          <a:off x="1994118" y="4180603"/>
          <a:ext cx="53324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7" imgW="3035160" imgH="253800" progId="Equation.3">
                  <p:embed/>
                </p:oleObj>
              </mc:Choice>
              <mc:Fallback>
                <p:oleObj name="Equation" r:id="rId7" imgW="3035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4118" y="4180603"/>
                        <a:ext cx="533241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326830"/>
              </p:ext>
            </p:extLst>
          </p:nvPr>
        </p:nvGraphicFramePr>
        <p:xfrm>
          <a:off x="1994118" y="4992688"/>
          <a:ext cx="45069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9" imgW="2565360" imgH="469800" progId="Equation.3">
                  <p:embed/>
                </p:oleObj>
              </mc:Choice>
              <mc:Fallback>
                <p:oleObj name="Equation" r:id="rId9" imgW="25653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4118" y="4992688"/>
                        <a:ext cx="4506913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959832"/>
              </p:ext>
            </p:extLst>
          </p:nvPr>
        </p:nvGraphicFramePr>
        <p:xfrm>
          <a:off x="2249488" y="6251575"/>
          <a:ext cx="25209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11" imgW="1435100" imgH="228600" progId="Equation.DSMT4">
                  <p:embed/>
                </p:oleObj>
              </mc:Choice>
              <mc:Fallback>
                <p:oleObj name="Equation" r:id="rId11" imgW="1435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6251575"/>
                        <a:ext cx="2520950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rot="16200000" flipV="1">
            <a:off x="3208093" y="5846900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270786"/>
              </p:ext>
            </p:extLst>
          </p:nvPr>
        </p:nvGraphicFramePr>
        <p:xfrm>
          <a:off x="742677" y="1056346"/>
          <a:ext cx="2019846" cy="105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13" imgW="1041400" imgH="546100" progId="Equation.DSMT4">
                  <p:embed/>
                </p:oleObj>
              </mc:Choice>
              <mc:Fallback>
                <p:oleObj name="Equation" r:id="rId13" imgW="10414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2677" y="1056346"/>
                        <a:ext cx="2019846" cy="105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482" y="2298350"/>
            <a:ext cx="107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Proof: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98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Geometric Interpretation of the </a:t>
            </a:r>
            <a:r>
              <a:rPr lang="en-US" dirty="0" err="1" smtClean="0"/>
              <a:t>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the effect of A</a:t>
            </a:r>
            <a:r>
              <a:rPr lang="en-US" baseline="30000" dirty="0" smtClean="0"/>
              <a:t>m × </a:t>
            </a:r>
            <a:r>
              <a:rPr lang="en-US" baseline="30000" dirty="0" err="1" smtClean="0"/>
              <a:t>n</a:t>
            </a:r>
            <a:r>
              <a:rPr lang="en-US" dirty="0" err="1" smtClean="0"/>
              <a:t>x</a:t>
            </a:r>
            <a:r>
              <a:rPr lang="en-US" dirty="0" smtClean="0"/>
              <a:t>, where x varies over the n-dimensional unit sphere  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572778"/>
              </p:ext>
            </p:extLst>
          </p:nvPr>
        </p:nvGraphicFramePr>
        <p:xfrm>
          <a:off x="2998016" y="2908300"/>
          <a:ext cx="2903537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3" imgW="1752600" imgH="1231900" progId="Equation.DSMT4">
                  <p:embed/>
                </p:oleObj>
              </mc:Choice>
              <mc:Fallback>
                <p:oleObj name="Equation" r:id="rId3" imgW="1752600" imgH="1231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016" y="2908300"/>
                        <a:ext cx="2903537" cy="204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224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Geometric Interpretation of the SVD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i="1" dirty="0" smtClean="0"/>
              <a:t>A</a:t>
            </a:r>
            <a:r>
              <a:rPr lang="en-US" dirty="0" smtClean="0"/>
              <a:t> is an </a:t>
            </a:r>
            <a:r>
              <a:rPr lang="en-US" i="1" dirty="0" smtClean="0"/>
              <a:t>m × n</a:t>
            </a:r>
            <a:r>
              <a:rPr lang="en-US" dirty="0" smtClean="0"/>
              <a:t> matrix, then </a:t>
            </a:r>
            <a:r>
              <a:rPr lang="en-US" i="1" dirty="0" smtClean="0"/>
              <a:t>Ax</a:t>
            </a:r>
            <a:r>
              <a:rPr lang="en-US" dirty="0" smtClean="0"/>
              <a:t> applied to the unit sphere          in     is a rotated ellipsoid in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semiaxes</a:t>
            </a:r>
            <a:r>
              <a:rPr lang="en-US" dirty="0" smtClean="0"/>
              <a:t> </a:t>
            </a:r>
            <a:r>
              <a:rPr lang="en-US" i="1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dirty="0" smtClean="0"/>
              <a:t>, </a:t>
            </a:r>
            <a:r>
              <a:rPr lang="en-US" i="1" dirty="0" smtClean="0"/>
              <a:t>1 ≤ </a:t>
            </a:r>
            <a:r>
              <a:rPr lang="en-US" i="1" dirty="0" err="1" smtClean="0"/>
              <a:t>i</a:t>
            </a:r>
            <a:r>
              <a:rPr lang="en-US" i="1" dirty="0" smtClean="0"/>
              <a:t> ≤ r</a:t>
            </a:r>
            <a:r>
              <a:rPr lang="en-US" dirty="0" smtClean="0"/>
              <a:t>, where the </a:t>
            </a:r>
            <a:r>
              <a:rPr lang="en-US" i="1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dirty="0" smtClean="0"/>
              <a:t> are the nonzero singular values of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570326"/>
              </p:ext>
            </p:extLst>
          </p:nvPr>
        </p:nvGraphicFramePr>
        <p:xfrm>
          <a:off x="2839374" y="2259562"/>
          <a:ext cx="77216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3" imgW="482600" imgH="241300" progId="Equation.DSMT4">
                  <p:embed/>
                </p:oleObj>
              </mc:Choice>
              <mc:Fallback>
                <p:oleObj name="Equation" r:id="rId3" imgW="4826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39374" y="2259562"/>
                        <a:ext cx="772160" cy="38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36222"/>
              </p:ext>
            </p:extLst>
          </p:nvPr>
        </p:nvGraphicFramePr>
        <p:xfrm>
          <a:off x="4031089" y="2269185"/>
          <a:ext cx="34544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5" imgW="215900" imgH="190500" progId="Equation.DSMT4">
                  <p:embed/>
                </p:oleObj>
              </mc:Choice>
              <mc:Fallback>
                <p:oleObj name="Equation" r:id="rId5" imgW="2159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1089" y="2269185"/>
                        <a:ext cx="34544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548278"/>
              </p:ext>
            </p:extLst>
          </p:nvPr>
        </p:nvGraphicFramePr>
        <p:xfrm>
          <a:off x="8252348" y="2259563"/>
          <a:ext cx="38608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7" imgW="241300" imgH="190500" progId="Equation.DSMT4">
                  <p:embed/>
                </p:oleObj>
              </mc:Choice>
              <mc:Fallback>
                <p:oleObj name="Equation" r:id="rId7" imgW="2413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2348" y="2259563"/>
                        <a:ext cx="38608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068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8726"/>
            <a:ext cx="8229600" cy="937721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986"/>
            <a:ext cx="8229600" cy="4525963"/>
          </a:xfrm>
        </p:spPr>
        <p:txBody>
          <a:bodyPr/>
          <a:lstStyle/>
          <a:p>
            <a:r>
              <a:rPr lang="en-US" dirty="0" smtClean="0"/>
              <a:t>The MATLAB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svdgeom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demonstrates the action of a linear transformation on the unit circle. Let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219382"/>
              </p:ext>
            </p:extLst>
          </p:nvPr>
        </p:nvGraphicFramePr>
        <p:xfrm>
          <a:off x="2979738" y="2282825"/>
          <a:ext cx="1995487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3" imgW="1016000" imgH="495300" progId="Equation.DSMT4">
                  <p:embed/>
                </p:oleObj>
              </mc:Choice>
              <mc:Fallback>
                <p:oleObj name="Equation" r:id="rId3" imgW="1016000" imgH="495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738" y="2282825"/>
                        <a:ext cx="1995487" cy="973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8431" t="4055" r="8233" b="5029"/>
          <a:stretch/>
        </p:blipFill>
        <p:spPr>
          <a:xfrm>
            <a:off x="4723823" y="3506132"/>
            <a:ext cx="3962977" cy="32425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924" y="3329173"/>
            <a:ext cx="4601979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&gt;&gt; </a:t>
            </a:r>
            <a:r>
              <a:rPr lang="en-US" sz="1400" dirty="0" err="1" smtClean="0">
                <a:latin typeface="Courier New"/>
                <a:cs typeface="Courier New"/>
              </a:rPr>
              <a:t>svdgeom</a:t>
            </a:r>
            <a:r>
              <a:rPr lang="en-US" sz="1400" dirty="0" smtClean="0">
                <a:latin typeface="Courier New"/>
                <a:cs typeface="Courier New"/>
              </a:rPr>
              <a:t>(A)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The singular value decomposition for A is</a:t>
            </a:r>
          </a:p>
          <a:p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U =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-0.4560   -0.8900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-0.8900    0.4560</a:t>
            </a:r>
          </a:p>
          <a:p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S =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10.2961         0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      0    2.2339</a:t>
            </a:r>
          </a:p>
          <a:p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V =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-0.5629    0.8265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 0.8265    0.5629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18994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SVD using 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Courier New"/>
                <a:cs typeface="Courier New"/>
              </a:rPr>
              <a:t>[U S V] = </a:t>
            </a:r>
            <a:r>
              <a:rPr lang="da-DK" dirty="0" err="1">
                <a:latin typeface="Courier New"/>
                <a:cs typeface="Courier New"/>
              </a:rPr>
              <a:t>svd</a:t>
            </a:r>
            <a:r>
              <a:rPr lang="da-DK" dirty="0">
                <a:latin typeface="Courier New"/>
                <a:cs typeface="Courier New"/>
              </a:rPr>
              <a:t>(A</a:t>
            </a:r>
            <a:r>
              <a:rPr lang="da-DK" dirty="0" smtClean="0">
                <a:latin typeface="Courier New"/>
                <a:cs typeface="Courier New"/>
              </a:rPr>
              <a:t>);</a:t>
            </a:r>
          </a:p>
          <a:p>
            <a:endParaRPr lang="da-DK" dirty="0"/>
          </a:p>
          <a:p>
            <a:r>
              <a:rPr lang="da-DK" dirty="0" smtClean="0">
                <a:latin typeface="Courier New"/>
                <a:cs typeface="Courier New"/>
              </a:rPr>
              <a:t>S = </a:t>
            </a:r>
            <a:r>
              <a:rPr lang="da-DK" dirty="0" err="1" smtClean="0">
                <a:latin typeface="Courier New"/>
                <a:cs typeface="Courier New"/>
              </a:rPr>
              <a:t>svd</a:t>
            </a:r>
            <a:r>
              <a:rPr lang="da-DK" dirty="0" smtClean="0">
                <a:latin typeface="Courier New"/>
                <a:cs typeface="Courier New"/>
              </a:rPr>
              <a:t>(A);</a:t>
            </a:r>
          </a:p>
          <a:p>
            <a:endParaRPr lang="da-DK" dirty="0"/>
          </a:p>
          <a:p>
            <a:r>
              <a:rPr lang="da-DK" dirty="0" err="1" smtClean="0">
                <a:latin typeface="Courier New"/>
                <a:cs typeface="Courier New"/>
              </a:rPr>
              <a:t>svd</a:t>
            </a:r>
            <a:r>
              <a:rPr lang="da-DK" dirty="0" smtClean="0">
                <a:latin typeface="Courier New"/>
                <a:cs typeface="Courier New"/>
              </a:rPr>
              <a:t>(A)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2597" y="1741562"/>
            <a:ext cx="368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Computes all three SVD components.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7271" y="2952369"/>
            <a:ext cx="339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Computes just the singular values.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7271" y="3999604"/>
            <a:ext cx="263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Prints the singular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9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Singular Value Decomposition Theorem Proof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proof is by construction: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Build the </a:t>
            </a:r>
            <a:r>
              <a:rPr lang="en-US" i="1" dirty="0" smtClean="0"/>
              <a:t>m × n</a:t>
            </a:r>
            <a:r>
              <a:rPr lang="en-US" dirty="0" smtClean="0"/>
              <a:t> matrix                by placing the positive singular values on the diagonal of </a:t>
            </a:r>
            <a:r>
              <a:rPr lang="en-US" i="1" dirty="0" err="1" smtClean="0"/>
              <a:t>Σ</a:t>
            </a:r>
            <a:r>
              <a:rPr lang="en-US" dirty="0" smtClean="0"/>
              <a:t> in descending order, so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1371600" lvl="2" indent="-514350"/>
            <a:r>
              <a:rPr lang="en-US" dirty="0" smtClean="0"/>
              <a:t>NOTE:  If A is singular, there will be one or more zero singular values, so </a:t>
            </a:r>
            <a:r>
              <a:rPr lang="en-US" i="1" dirty="0" smtClean="0"/>
              <a:t>r</a:t>
            </a:r>
            <a:r>
              <a:rPr lang="en-US" dirty="0" smtClean="0"/>
              <a:t> may be less than </a:t>
            </a:r>
            <a:r>
              <a:rPr lang="en-US" i="1" dirty="0" smtClean="0"/>
              <a:t>n</a:t>
            </a:r>
            <a:r>
              <a:rPr lang="en-US" dirty="0" smtClean="0"/>
              <a:t>.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an orthonormal basis v</a:t>
            </a:r>
            <a:r>
              <a:rPr lang="en-US" baseline="-25000" dirty="0" smtClean="0"/>
              <a:t>i</a:t>
            </a:r>
            <a:r>
              <a:rPr lang="en-US" dirty="0" smtClean="0"/>
              <a:t> ,1 ≤ </a:t>
            </a:r>
            <a:r>
              <a:rPr lang="en-US" i="1" dirty="0" err="1" smtClean="0"/>
              <a:t>i</a:t>
            </a:r>
            <a:r>
              <a:rPr lang="en-US" dirty="0" smtClean="0"/>
              <a:t> ≤ </a:t>
            </a:r>
            <a:r>
              <a:rPr lang="en-US" i="1" dirty="0" smtClean="0"/>
              <a:t>n</a:t>
            </a:r>
            <a:r>
              <a:rPr lang="en-US" dirty="0" smtClean="0"/>
              <a:t>, of eigenvectors of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i="1" dirty="0" smtClean="0"/>
              <a:t>A</a:t>
            </a:r>
            <a:r>
              <a:rPr lang="en-US" dirty="0" smtClean="0"/>
              <a:t> . This can be done because</a:t>
            </a:r>
            <a:br>
              <a:rPr lang="en-US" dirty="0" smtClean="0"/>
            </a:b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i="1" dirty="0" smtClean="0"/>
              <a:t>A</a:t>
            </a:r>
            <a:r>
              <a:rPr lang="en-US" dirty="0" smtClean="0"/>
              <a:t> is symmetric (spectral theorem).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556668"/>
              </p:ext>
            </p:extLst>
          </p:nvPr>
        </p:nvGraphicFramePr>
        <p:xfrm>
          <a:off x="2880590" y="3158178"/>
          <a:ext cx="2670992" cy="9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2743200" imgH="1003300" progId="Equation.DSMT4">
                  <p:embed/>
                </p:oleObj>
              </mc:Choice>
              <mc:Fallback>
                <p:oleObj name="Equation" r:id="rId3" imgW="2743200" imgH="1003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0590" y="3158178"/>
                        <a:ext cx="2670992" cy="9749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007514"/>
              </p:ext>
            </p:extLst>
          </p:nvPr>
        </p:nvGraphicFramePr>
        <p:xfrm>
          <a:off x="4555804" y="2056019"/>
          <a:ext cx="1045048" cy="566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5" imgW="914400" imgH="495300" progId="Equation.DSMT4">
                  <p:embed/>
                </p:oleObj>
              </mc:Choice>
              <mc:Fallback>
                <p:oleObj name="Equation" r:id="rId5" imgW="9144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5804" y="2056019"/>
                        <a:ext cx="1045048" cy="566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33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750"/>
            <a:ext cx="8229600" cy="1143000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36" y="888181"/>
            <a:ext cx="8229600" cy="4525963"/>
          </a:xfrm>
        </p:spPr>
        <p:txBody>
          <a:bodyPr/>
          <a:lstStyle/>
          <a:p>
            <a:r>
              <a:rPr lang="en-US" dirty="0" smtClean="0"/>
              <a:t>Let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96264"/>
              </p:ext>
            </p:extLst>
          </p:nvPr>
        </p:nvGraphicFramePr>
        <p:xfrm>
          <a:off x="1720458" y="734484"/>
          <a:ext cx="1358411" cy="9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3" imgW="1473200" imgH="1079500" progId="Equation.DSMT4">
                  <p:embed/>
                </p:oleObj>
              </mc:Choice>
              <mc:Fallback>
                <p:oleObj name="Equation" r:id="rId3" imgW="1473200" imgH="1079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0458" y="734484"/>
                        <a:ext cx="1358411" cy="995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2404" y="1825484"/>
            <a:ext cx="5571632" cy="5047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 smtClean="0">
                <a:latin typeface="Courier New"/>
                <a:cs typeface="Courier New"/>
              </a:rPr>
              <a:t>&gt;&gt; [U,S,V] = </a:t>
            </a:r>
            <a:r>
              <a:rPr lang="da-DK" sz="1400" dirty="0" err="1" smtClean="0">
                <a:latin typeface="Courier New"/>
                <a:cs typeface="Courier New"/>
              </a:rPr>
              <a:t>svd</a:t>
            </a:r>
            <a:r>
              <a:rPr lang="da-DK" sz="1400" dirty="0" smtClean="0">
                <a:latin typeface="Courier New"/>
                <a:cs typeface="Courier New"/>
              </a:rPr>
              <a:t>(A)</a:t>
            </a:r>
          </a:p>
          <a:p>
            <a:endParaRPr lang="da-DK" sz="1400" dirty="0" smtClean="0">
              <a:latin typeface="Courier New"/>
              <a:cs typeface="Courier New"/>
            </a:endParaRPr>
          </a:p>
          <a:p>
            <a:r>
              <a:rPr lang="da-DK" sz="1400" dirty="0" smtClean="0">
                <a:latin typeface="Courier New"/>
                <a:cs typeface="Courier New"/>
              </a:rPr>
              <a:t>U =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-0.4472    0.8944    0.0000    0.0000    0.0000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-0.2236   -0.5000   -0.5000   -0.5000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-0.2236   -0.1667   -0.1667    0.8333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-0.2236   -0.1667    0.8333   -0.1667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-0.2236    0.8333   -0.1667   -0.1667</a:t>
            </a:r>
          </a:p>
          <a:p>
            <a:endParaRPr lang="da-DK" sz="1400" dirty="0" smtClean="0">
              <a:latin typeface="Courier New"/>
              <a:cs typeface="Courier New"/>
            </a:endParaRPr>
          </a:p>
          <a:p>
            <a:r>
              <a:rPr lang="da-DK" sz="1400" dirty="0" smtClean="0">
                <a:latin typeface="Courier New"/>
                <a:cs typeface="Courier New"/>
              </a:rPr>
              <a:t>S =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 5.0000         0         0         0         0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      0    0.0000         0         0         0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      0         0         0         0         0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      0         0         0         0         0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      0         0         0         0         0</a:t>
            </a:r>
          </a:p>
          <a:p>
            <a:endParaRPr lang="da-DK" sz="1400" dirty="0" smtClean="0">
              <a:latin typeface="Courier New"/>
              <a:cs typeface="Courier New"/>
            </a:endParaRPr>
          </a:p>
          <a:p>
            <a:r>
              <a:rPr lang="da-DK" sz="1400" dirty="0" smtClean="0">
                <a:latin typeface="Courier New"/>
                <a:cs typeface="Courier New"/>
              </a:rPr>
              <a:t>V =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-0.4472    0.8944         0         0         0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-0.2236   -0.0000   -0.0000    0.8660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-0.2236   -0.5774   -0.5774   -0.2887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-0.2236   -0.2113    0.7887   -0.2887</a:t>
            </a:r>
          </a:p>
          <a:p>
            <a:r>
              <a:rPr lang="da-DK" sz="1400" dirty="0" smtClean="0">
                <a:latin typeface="Courier New"/>
                <a:cs typeface="Courier New"/>
              </a:rPr>
              <a:t>   -0.4472   -0.2236    0.7887   -0.2113   -0.2887</a:t>
            </a:r>
          </a:p>
          <a:p>
            <a:endParaRPr lang="en-US" sz="1400" dirty="0">
              <a:latin typeface="Courier New"/>
              <a:cs typeface="Courier Ne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010254" y="3685182"/>
            <a:ext cx="5157105" cy="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10254" y="3685182"/>
            <a:ext cx="0" cy="365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4331" y="3486822"/>
            <a:ext cx="26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is called a rank 1 matrix.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6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8725"/>
            <a:ext cx="8229600" cy="1143000"/>
          </a:xfrm>
        </p:spPr>
        <p:txBody>
          <a:bodyPr/>
          <a:lstStyle/>
          <a:p>
            <a:r>
              <a:rPr lang="en-US" dirty="0" smtClean="0"/>
              <a:t>Computing A</a:t>
            </a:r>
            <a:r>
              <a:rPr lang="en-US" baseline="30000" dirty="0" smtClean="0"/>
              <a:t>-1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1961"/>
            <a:ext cx="8229600" cy="45259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>
                <a:effectLst/>
              </a:rPr>
              <a:t>he inverse is often difficult to compute accurately and that, under most circumstances, its computation should be avoided. When it is necessary to compute </a:t>
            </a:r>
            <a:r>
              <a:rPr lang="en-US" i="1" dirty="0" smtClean="0">
                <a:effectLst/>
              </a:rPr>
              <a:t>A</a:t>
            </a:r>
            <a:r>
              <a:rPr lang="en-US" i="1" baseline="30000" dirty="0" smtClean="0">
                <a:effectLst/>
              </a:rPr>
              <a:t>-1</a:t>
            </a:r>
            <a:r>
              <a:rPr lang="en-US" dirty="0" smtClean="0">
                <a:effectLst/>
              </a:rPr>
              <a:t> , the SVD can be used.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Since </a:t>
            </a:r>
            <a:r>
              <a:rPr lang="en-US" i="1" dirty="0" smtClean="0"/>
              <a:t>A</a:t>
            </a:r>
            <a:r>
              <a:rPr lang="en-US" dirty="0" smtClean="0"/>
              <a:t> is nonsingular, </a:t>
            </a:r>
            <a:r>
              <a:rPr lang="en-US" i="1" dirty="0" smtClean="0"/>
              <a:t>A</a:t>
            </a:r>
            <a:r>
              <a:rPr lang="en-US" dirty="0" smtClean="0"/>
              <a:t> has </a:t>
            </a:r>
            <a:r>
              <a:rPr lang="en-US" i="1" dirty="0" smtClean="0"/>
              <a:t>n</a:t>
            </a:r>
            <a:r>
              <a:rPr lang="en-US" dirty="0" smtClean="0"/>
              <a:t> nonzero singular values, and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351434"/>
              </p:ext>
            </p:extLst>
          </p:nvPr>
        </p:nvGraphicFramePr>
        <p:xfrm>
          <a:off x="2935288" y="3791047"/>
          <a:ext cx="8366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3" imgW="419100" imgH="203200" progId="Equation.DSMT4">
                  <p:embed/>
                </p:oleObj>
              </mc:Choice>
              <mc:Fallback>
                <p:oleObj name="Equation" r:id="rId3" imgW="419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5288" y="3791047"/>
                        <a:ext cx="83661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317734"/>
              </p:ext>
            </p:extLst>
          </p:nvPr>
        </p:nvGraphicFramePr>
        <p:xfrm>
          <a:off x="2035639" y="4270174"/>
          <a:ext cx="4443447" cy="2388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5" imgW="3898900" imgH="2095500" progId="Equation.DSMT4">
                  <p:embed/>
                </p:oleObj>
              </mc:Choice>
              <mc:Fallback>
                <p:oleObj name="Equation" r:id="rId5" imgW="3898900" imgH="209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5639" y="4270174"/>
                        <a:ext cx="4443447" cy="2388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3037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4946"/>
            <a:ext cx="8229600" cy="4525963"/>
          </a:xfrm>
        </p:spPr>
        <p:txBody>
          <a:bodyPr/>
          <a:lstStyle/>
          <a:p>
            <a:r>
              <a:rPr lang="en-US" dirty="0" smtClean="0"/>
              <a:t>Let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680065"/>
              </p:ext>
            </p:extLst>
          </p:nvPr>
        </p:nvGraphicFramePr>
        <p:xfrm>
          <a:off x="1552234" y="1100116"/>
          <a:ext cx="1767179" cy="102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3" imgW="1536700" imgH="889000" progId="Equation.DSMT4">
                  <p:embed/>
                </p:oleObj>
              </mc:Choice>
              <mc:Fallback>
                <p:oleObj name="Equation" r:id="rId3" imgW="1536700" imgH="88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2234" y="1100116"/>
                        <a:ext cx="1767179" cy="1022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6373" y="2306476"/>
            <a:ext cx="5725546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>
                <a:latin typeface="Courier New"/>
                <a:cs typeface="Courier New"/>
              </a:rPr>
              <a:t>&gt;&gt; [U,S,V] = </a:t>
            </a:r>
            <a:r>
              <a:rPr lang="da-DK" dirty="0" err="1" smtClean="0">
                <a:latin typeface="Courier New"/>
                <a:cs typeface="Courier New"/>
              </a:rPr>
              <a:t>svd</a:t>
            </a:r>
            <a:r>
              <a:rPr lang="da-DK" dirty="0" smtClean="0">
                <a:latin typeface="Courier New"/>
                <a:cs typeface="Courier New"/>
              </a:rPr>
              <a:t>(A);</a:t>
            </a:r>
          </a:p>
          <a:p>
            <a:r>
              <a:rPr lang="da-DK" dirty="0" smtClean="0">
                <a:latin typeface="Courier New"/>
                <a:cs typeface="Courier New"/>
              </a:rPr>
              <a:t>&gt;&gt; </a:t>
            </a:r>
            <a:r>
              <a:rPr lang="da-DK" dirty="0" err="1" smtClean="0">
                <a:latin typeface="Courier New"/>
                <a:cs typeface="Courier New"/>
              </a:rPr>
              <a:t>Ainv</a:t>
            </a:r>
            <a:r>
              <a:rPr lang="da-DK" dirty="0" smtClean="0">
                <a:latin typeface="Courier New"/>
                <a:cs typeface="Courier New"/>
              </a:rPr>
              <a:t> = V*</a:t>
            </a:r>
            <a:r>
              <a:rPr lang="da-DK" dirty="0" err="1" smtClean="0">
                <a:latin typeface="Courier New"/>
                <a:cs typeface="Courier New"/>
              </a:rPr>
              <a:t>diag</a:t>
            </a:r>
            <a:r>
              <a:rPr lang="da-DK" dirty="0" smtClean="0">
                <a:latin typeface="Courier New"/>
                <a:cs typeface="Courier New"/>
              </a:rPr>
              <a:t>(1./</a:t>
            </a:r>
            <a:r>
              <a:rPr lang="da-DK" dirty="0" err="1" smtClean="0">
                <a:latin typeface="Courier New"/>
                <a:cs typeface="Courier New"/>
              </a:rPr>
              <a:t>diag</a:t>
            </a:r>
            <a:r>
              <a:rPr lang="da-DK" dirty="0" smtClean="0">
                <a:latin typeface="Courier New"/>
                <a:cs typeface="Courier New"/>
              </a:rPr>
              <a:t>(S))*U'</a:t>
            </a:r>
          </a:p>
          <a:p>
            <a:endParaRPr lang="da-DK" dirty="0" smtClean="0">
              <a:latin typeface="Courier New"/>
              <a:cs typeface="Courier New"/>
            </a:endParaRPr>
          </a:p>
          <a:p>
            <a:r>
              <a:rPr lang="da-DK" dirty="0" err="1" smtClean="0">
                <a:latin typeface="Courier New"/>
                <a:cs typeface="Courier New"/>
              </a:rPr>
              <a:t>Ainv</a:t>
            </a:r>
            <a:r>
              <a:rPr lang="da-DK" dirty="0" smtClean="0">
                <a:latin typeface="Courier New"/>
                <a:cs typeface="Courier New"/>
              </a:rPr>
              <a:t> =</a:t>
            </a:r>
          </a:p>
          <a:p>
            <a:r>
              <a:rPr lang="da-DK" dirty="0" smtClean="0">
                <a:latin typeface="Courier New"/>
                <a:cs typeface="Courier New"/>
              </a:rPr>
              <a:t>    0.5206   -0.1573    0.2509   -0.1161</a:t>
            </a:r>
          </a:p>
          <a:p>
            <a:r>
              <a:rPr lang="da-DK" dirty="0" smtClean="0">
                <a:latin typeface="Courier New"/>
                <a:cs typeface="Courier New"/>
              </a:rPr>
              <a:t>    0.0468   -0.0393   -0.0206    0.0543</a:t>
            </a:r>
          </a:p>
          <a:p>
            <a:r>
              <a:rPr lang="da-DK" dirty="0" smtClean="0">
                <a:latin typeface="Courier New"/>
                <a:cs typeface="Courier New"/>
              </a:rPr>
              <a:t>    0.1916   -0.0543   -0.0443   -0.0044</a:t>
            </a:r>
          </a:p>
          <a:p>
            <a:r>
              <a:rPr lang="da-DK" dirty="0" smtClean="0">
                <a:latin typeface="Courier New"/>
                <a:cs typeface="Courier New"/>
              </a:rPr>
              <a:t>   -0.0243    0.1404   -0.0693    0.0918</a:t>
            </a:r>
          </a:p>
          <a:p>
            <a:endParaRPr lang="da-DK" dirty="0" smtClean="0">
              <a:latin typeface="Courier New"/>
              <a:cs typeface="Courier New"/>
            </a:endParaRPr>
          </a:p>
          <a:p>
            <a:r>
              <a:rPr lang="da-DK" dirty="0" smtClean="0">
                <a:latin typeface="Courier New"/>
                <a:cs typeface="Courier New"/>
              </a:rPr>
              <a:t>&gt;&gt; </a:t>
            </a:r>
            <a:r>
              <a:rPr lang="da-DK" dirty="0" err="1" smtClean="0">
                <a:latin typeface="Courier New"/>
                <a:cs typeface="Courier New"/>
              </a:rPr>
              <a:t>inv</a:t>
            </a:r>
            <a:r>
              <a:rPr lang="da-DK" dirty="0" smtClean="0">
                <a:latin typeface="Courier New"/>
                <a:cs typeface="Courier New"/>
              </a:rPr>
              <a:t>(A)</a:t>
            </a:r>
          </a:p>
          <a:p>
            <a:endParaRPr lang="da-DK" dirty="0" smtClean="0">
              <a:latin typeface="Courier New"/>
              <a:cs typeface="Courier New"/>
            </a:endParaRPr>
          </a:p>
          <a:p>
            <a:r>
              <a:rPr lang="da-DK" dirty="0" err="1" smtClean="0">
                <a:latin typeface="Courier New"/>
                <a:cs typeface="Courier New"/>
              </a:rPr>
              <a:t>ans</a:t>
            </a:r>
            <a:r>
              <a:rPr lang="da-DK" dirty="0" smtClean="0">
                <a:latin typeface="Courier New"/>
                <a:cs typeface="Courier New"/>
              </a:rPr>
              <a:t> =</a:t>
            </a:r>
          </a:p>
          <a:p>
            <a:r>
              <a:rPr lang="da-DK" dirty="0" smtClean="0">
                <a:latin typeface="Courier New"/>
                <a:cs typeface="Courier New"/>
              </a:rPr>
              <a:t>    0.5206   -0.1573    0.2509   -0.1161</a:t>
            </a:r>
          </a:p>
          <a:p>
            <a:r>
              <a:rPr lang="da-DK" dirty="0" smtClean="0">
                <a:latin typeface="Courier New"/>
                <a:cs typeface="Courier New"/>
              </a:rPr>
              <a:t>    0.0468   -0.0393   -0.0206    0.0543</a:t>
            </a:r>
          </a:p>
          <a:p>
            <a:r>
              <a:rPr lang="da-DK" dirty="0" smtClean="0">
                <a:latin typeface="Courier New"/>
                <a:cs typeface="Courier New"/>
              </a:rPr>
              <a:t>    0.1916   -0.0543   -0.0443   -0.0044</a:t>
            </a:r>
          </a:p>
          <a:p>
            <a:r>
              <a:rPr lang="da-DK" dirty="0" smtClean="0">
                <a:latin typeface="Courier New"/>
                <a:cs typeface="Courier New"/>
              </a:rPr>
              <a:t>   -0.0243    0.1404   -0.0693    0.0918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358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 compression is minimizing the size of a graphics file without reducing the quality of the image to the eye. Compression reduces redundancy and irrelevant data.</a:t>
            </a:r>
          </a:p>
          <a:p>
            <a:r>
              <a:rPr lang="en-US" dirty="0" smtClean="0"/>
              <a:t>Simple compression can be done using SVD. </a:t>
            </a:r>
            <a:r>
              <a:rPr lang="en-US" dirty="0" smtClean="0">
                <a:effectLst/>
              </a:rPr>
              <a:t>The idea involves using only portions of the SVD that involve the larger singular values, since the smaller singular values do not contribute much to the image.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376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1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Using the SVD for image compression involves the concept of a rank 1 matrix.</a:t>
            </a:r>
          </a:p>
          <a:p>
            <a:r>
              <a:rPr lang="en-US" dirty="0" smtClean="0"/>
              <a:t>A rank 1 matrix </a:t>
            </a:r>
            <a:r>
              <a:rPr lang="en-US" i="0" dirty="0" smtClean="0">
                <a:effectLst/>
              </a:rPr>
              <a:t>is a matrix with only one linearly independent column or row.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Example:                    is a rank 1 matrix. </a:t>
            </a:r>
            <a:endParaRPr lang="en-US" i="0" dirty="0" smtClean="0">
              <a:effectLst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effectLst/>
              </a:rPr>
              <a:t>The primary idea in using the SVD for image compression is that a matrix </a:t>
            </a:r>
            <a:r>
              <a:rPr lang="en-US" i="1" dirty="0" smtClean="0">
                <a:effectLst/>
              </a:rPr>
              <a:t>A</a:t>
            </a:r>
            <a:r>
              <a:rPr lang="en-US" dirty="0" smtClean="0">
                <a:effectLst/>
              </a:rPr>
              <a:t> can be written as a sum of rank 1 matrices, each matrix corresponding to a singular value.</a:t>
            </a:r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140365"/>
              </p:ext>
            </p:extLst>
          </p:nvPr>
        </p:nvGraphicFramePr>
        <p:xfrm>
          <a:off x="2561680" y="3306084"/>
          <a:ext cx="1415904" cy="884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3" imgW="1117600" imgH="698500" progId="Equation.DSMT4">
                  <p:embed/>
                </p:oleObj>
              </mc:Choice>
              <mc:Fallback>
                <p:oleObj name="Equation" r:id="rId3" imgW="11176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1680" y="3306084"/>
                        <a:ext cx="1415904" cy="884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08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 smtClean="0"/>
              <a:t>Rank 1 Matrix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6626" y="3290055"/>
            <a:ext cx="8229600" cy="4525963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/>
              <a:t>Each portion of the sum has the form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each column is a multiple of the vector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so each matrix          has rank 1. </a:t>
            </a:r>
            <a:endParaRPr lang="en-US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626" y="846138"/>
            <a:ext cx="8763000" cy="22860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304" y="3845762"/>
            <a:ext cx="7152984" cy="119518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194002"/>
              </p:ext>
            </p:extLst>
          </p:nvPr>
        </p:nvGraphicFramePr>
        <p:xfrm>
          <a:off x="947738" y="5464175"/>
          <a:ext cx="5715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7" imgW="571500" imgH="1231900" progId="Equation.DSMT4">
                  <p:embed/>
                </p:oleObj>
              </mc:Choice>
              <mc:Fallback>
                <p:oleObj name="Equation" r:id="rId7" imgW="571500" imgH="1231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7738" y="5464175"/>
                        <a:ext cx="5715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182853"/>
              </p:ext>
            </p:extLst>
          </p:nvPr>
        </p:nvGraphicFramePr>
        <p:xfrm>
          <a:off x="3778625" y="5973941"/>
          <a:ext cx="666622" cy="3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Equation" r:id="rId9" imgW="419100" imgH="228600" progId="Equation.DSMT4">
                  <p:embed/>
                </p:oleObj>
              </mc:Choice>
              <mc:Fallback>
                <p:oleObj name="Equation" r:id="rId9" imgW="419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8625" y="5973941"/>
                        <a:ext cx="666622" cy="363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99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term         is called a mode, </a:t>
            </a:r>
            <a:r>
              <a:rPr lang="en-US" dirty="0" smtClean="0">
                <a:effectLst/>
              </a:rPr>
              <a:t>so we can view an image as a sum of modes.</a:t>
            </a:r>
          </a:p>
          <a:p>
            <a:r>
              <a:rPr lang="en-US" dirty="0" smtClean="0"/>
              <a:t>Because the singular values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i</a:t>
            </a:r>
            <a:r>
              <a:rPr lang="en-US" dirty="0" smtClean="0"/>
              <a:t>  are in the decreasing order σ</a:t>
            </a:r>
            <a:r>
              <a:rPr lang="en-US" baseline="-25000" dirty="0" smtClean="0"/>
              <a:t>1</a:t>
            </a:r>
            <a:r>
              <a:rPr lang="en-US" dirty="0" smtClean="0"/>
              <a:t> ≥ σ</a:t>
            </a:r>
            <a:r>
              <a:rPr lang="en-US" baseline="-25000" dirty="0" smtClean="0"/>
              <a:t>2</a:t>
            </a:r>
            <a:r>
              <a:rPr lang="en-US" dirty="0" smtClean="0"/>
              <a:t> ≥ … ≥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r</a:t>
            </a:r>
            <a:r>
              <a:rPr lang="en-US" dirty="0" smtClean="0"/>
              <a:t>, </a:t>
            </a:r>
            <a:r>
              <a:rPr lang="en-US" dirty="0" smtClean="0">
                <a:effectLst/>
              </a:rPr>
              <a:t>significant compression of the image is possible if the set of singular values has only a few large modes, say σ</a:t>
            </a:r>
            <a:r>
              <a:rPr lang="en-US" baseline="-25000" dirty="0" smtClean="0">
                <a:effectLst/>
              </a:rPr>
              <a:t>1</a:t>
            </a:r>
            <a:r>
              <a:rPr lang="en-US" dirty="0" smtClean="0">
                <a:effectLst/>
              </a:rPr>
              <a:t>, σ</a:t>
            </a:r>
            <a:r>
              <a:rPr lang="en-US" baseline="-25000" dirty="0" smtClean="0">
                <a:effectLst/>
              </a:rPr>
              <a:t>2</a:t>
            </a:r>
            <a:r>
              <a:rPr lang="en-US" dirty="0" smtClean="0">
                <a:effectLst/>
              </a:rPr>
              <a:t>, …, </a:t>
            </a:r>
            <a:r>
              <a:rPr lang="en-US" dirty="0" err="1" smtClean="0">
                <a:effectLst/>
              </a:rPr>
              <a:t>σ</a:t>
            </a:r>
            <a:r>
              <a:rPr lang="en-US" baseline="-25000" dirty="0" err="1" smtClean="0"/>
              <a:t>k</a:t>
            </a:r>
            <a:r>
              <a:rPr lang="en-US" dirty="0" smtClean="0"/>
              <a:t>.</a:t>
            </a:r>
            <a:r>
              <a:rPr lang="en-US" dirty="0" smtClean="0">
                <a:effectLst/>
              </a:rPr>
              <a:t> Form the sum of those modes, and it will be a rank k matrix indistinguishable from the original image.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104860"/>
              </p:ext>
            </p:extLst>
          </p:nvPr>
        </p:nvGraphicFramePr>
        <p:xfrm>
          <a:off x="2662193" y="1764663"/>
          <a:ext cx="666622" cy="3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3" imgW="419100" imgH="228600" progId="Equation.DSMT4">
                  <p:embed/>
                </p:oleObj>
              </mc:Choice>
              <mc:Fallback>
                <p:oleObj name="Equation" r:id="rId3" imgW="419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2193" y="1764663"/>
                        <a:ext cx="666622" cy="363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74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 smtClean="0"/>
              <a:t>Simple MATLAB Image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8702"/>
            <a:ext cx="8229600" cy="4525963"/>
          </a:xfrm>
        </p:spPr>
        <p:txBody>
          <a:bodyPr/>
          <a:lstStyle/>
          <a:p>
            <a:r>
              <a:rPr lang="en-US" dirty="0" smtClean="0"/>
              <a:t>Type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 C = 1:64;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 image(C);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cs typeface="Courier New" pitchFamily="49" charset="0"/>
              </a:rPr>
              <a:t>Each entry in the matrix corresponds to a small square of the image. The numerical value of each entry corresponds to a color in </a:t>
            </a:r>
            <a:r>
              <a:rPr lang="en-US" dirty="0" err="1" smtClean="0">
                <a:cs typeface="Courier New" pitchFamily="49" charset="0"/>
              </a:rPr>
              <a:t>MATLAB</a:t>
            </a:r>
            <a:r>
              <a:rPr lang="en-US" dirty="0" smtClean="0">
                <a:cs typeface="Courier New" pitchFamily="49" charset="0"/>
              </a:rPr>
              <a:t>. What you see is a color spectrum.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78" t="5712" r="9008" b="7309"/>
          <a:stretch/>
        </p:blipFill>
        <p:spPr>
          <a:xfrm>
            <a:off x="2663052" y="3983962"/>
            <a:ext cx="3565701" cy="28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95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990600"/>
          </a:xfrm>
        </p:spPr>
        <p:txBody>
          <a:bodyPr/>
          <a:lstStyle/>
          <a:p>
            <a:r>
              <a:rPr lang="en-US" dirty="0" smtClean="0"/>
              <a:t>Simple MATLAB Image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525963"/>
          </a:xfrm>
        </p:spPr>
        <p:txBody>
          <a:bodyPr/>
          <a:lstStyle/>
          <a:p>
            <a:r>
              <a:rPr lang="en-US" dirty="0" smtClean="0"/>
              <a:t>Generate a 3 x 3 square of randomly generated colors.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 I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randi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(64,3,3);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	&gt;&gt; image(I);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8229" y="3381537"/>
            <a:ext cx="47244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293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8700"/>
            <a:ext cx="8229600" cy="1143000"/>
          </a:xfrm>
        </p:spPr>
        <p:txBody>
          <a:bodyPr/>
          <a:lstStyle/>
          <a:p>
            <a:r>
              <a:rPr lang="en-US" dirty="0" smtClean="0"/>
              <a:t>Simple MATLAB Image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1313"/>
            <a:ext cx="8229600" cy="4525963"/>
          </a:xfrm>
        </p:spPr>
        <p:txBody>
          <a:bodyPr/>
          <a:lstStyle/>
          <a:p>
            <a:r>
              <a:rPr lang="en-US" dirty="0" smtClean="0"/>
              <a:t>General i</a:t>
            </a:r>
            <a:r>
              <a:rPr lang="en-US" dirty="0" smtClean="0">
                <a:effectLst/>
              </a:rPr>
              <a:t>mage processing with MATLAB is somewhat complex, so we will confine ourselves to operations with gray scale images.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Repeat the previous example by forcing gray scale. This is done by setting the </a:t>
            </a:r>
            <a:r>
              <a:rPr lang="en-US" i="1" dirty="0" smtClean="0"/>
              <a:t>colormap</a:t>
            </a:r>
            <a:r>
              <a:rPr lang="en-US" dirty="0" smtClean="0"/>
              <a:t> to gray.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55" t="5895" r="7815" b="6423"/>
          <a:stretch/>
        </p:blipFill>
        <p:spPr>
          <a:xfrm>
            <a:off x="4077262" y="3716472"/>
            <a:ext cx="3876741" cy="3081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9037" y="4518970"/>
            <a:ext cx="3384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 I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randi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(64,3,3);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 image(I);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 colormap(gray);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7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Singular Value Decomposition Theorem Proof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Let the orthonormal                     form the first </a:t>
            </a:r>
            <a:r>
              <a:rPr lang="en-US" i="1" dirty="0" smtClean="0"/>
              <a:t>r</a:t>
            </a:r>
            <a:r>
              <a:rPr lang="en-US" dirty="0" smtClean="0"/>
              <a:t> columns of </a:t>
            </a:r>
            <a:r>
              <a:rPr lang="en-US" i="1" dirty="0" smtClean="0"/>
              <a:t>U</a:t>
            </a:r>
            <a:r>
              <a:rPr lang="en-US" dirty="0" smtClean="0"/>
              <a:t>. If </a:t>
            </a:r>
            <a:r>
              <a:rPr lang="en-US" i="1" dirty="0" smtClean="0"/>
              <a:t>r &lt; n</a:t>
            </a:r>
            <a:r>
              <a:rPr lang="en-US" dirty="0" smtClean="0"/>
              <a:t>, </a:t>
            </a:r>
            <a:r>
              <a:rPr lang="en-US" i="1" dirty="0" smtClean="0"/>
              <a:t>n-r</a:t>
            </a:r>
            <a:r>
              <a:rPr lang="en-US" dirty="0" smtClean="0"/>
              <a:t> additional vectors are required to form                              . To find these, successively add a standard basis vector and apply Gram-Schmidt.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 smtClean="0"/>
              <a:t>NOTE: The addition of </a:t>
            </a:r>
            <a:r>
              <a:rPr lang="en-US" i="1" dirty="0" smtClean="0"/>
              <a:t>n-r</a:t>
            </a:r>
            <a:r>
              <a:rPr lang="en-US" dirty="0" smtClean="0"/>
              <a:t> vectors can be done many ways, so </a:t>
            </a:r>
            <a:r>
              <a:rPr lang="en-US" i="1" dirty="0" smtClean="0"/>
              <a:t>U</a:t>
            </a:r>
            <a:r>
              <a:rPr lang="en-US" dirty="0" smtClean="0"/>
              <a:t> is not unique. Neither is </a:t>
            </a:r>
            <a:r>
              <a:rPr lang="en-US" i="1" dirty="0" smtClean="0"/>
              <a:t>V</a:t>
            </a:r>
            <a:r>
              <a:rPr lang="en-US" dirty="0" smtClean="0"/>
              <a:t>.</a:t>
            </a: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A computation shows that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663610"/>
              </p:ext>
            </p:extLst>
          </p:nvPr>
        </p:nvGraphicFramePr>
        <p:xfrm>
          <a:off x="4465665" y="1652588"/>
          <a:ext cx="169703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4" imgW="1066800" imgH="431800" progId="Equation.DSMT4">
                  <p:embed/>
                </p:oleObj>
              </mc:Choice>
              <mc:Fallback>
                <p:oleObj name="Equation" r:id="rId4" imgW="1066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5665" y="1652588"/>
                        <a:ext cx="169703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464967"/>
              </p:ext>
            </p:extLst>
          </p:nvPr>
        </p:nvGraphicFramePr>
        <p:xfrm>
          <a:off x="4505665" y="2713859"/>
          <a:ext cx="2661058" cy="446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6" imgW="1968500" imgH="330200" progId="Equation.DSMT4">
                  <p:embed/>
                </p:oleObj>
              </mc:Choice>
              <mc:Fallback>
                <p:oleObj name="Equation" r:id="rId6" imgW="1968500" imgH="33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05665" y="2713859"/>
                        <a:ext cx="2661058" cy="446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832248"/>
              </p:ext>
            </p:extLst>
          </p:nvPr>
        </p:nvGraphicFramePr>
        <p:xfrm>
          <a:off x="3687772" y="5794670"/>
          <a:ext cx="18907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8" imgW="711200" imgH="190500" progId="Equation.DSMT4">
                  <p:embed/>
                </p:oleObj>
              </mc:Choice>
              <mc:Fallback>
                <p:oleObj name="Equation" r:id="rId8" imgW="7112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87772" y="5794670"/>
                        <a:ext cx="1890713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52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Compression using the 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In order to use the SVD for working with images, you must input the file using the command </a:t>
            </a:r>
            <a:r>
              <a:rPr lang="en-US" dirty="0" err="1">
                <a:latin typeface="Courier New"/>
                <a:cs typeface="Courier New"/>
              </a:rPr>
              <a:t>imread</a:t>
            </a:r>
            <a:r>
              <a:rPr lang="en-US" dirty="0" smtClean="0">
                <a:effectLst/>
              </a:rPr>
              <a:t>.</a:t>
            </a:r>
          </a:p>
          <a:p>
            <a:pPr marL="457200" lvl="1" indent="0"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The extension “</a:t>
            </a:r>
            <a:r>
              <a:rPr lang="en-US" dirty="0" err="1" smtClean="0">
                <a:effectLst/>
              </a:rPr>
              <a:t>ext</a:t>
            </a:r>
            <a:r>
              <a:rPr lang="en-US" dirty="0" smtClean="0">
                <a:effectLst/>
              </a:rPr>
              <a:t>” can be one of many possibilities, including “</a:t>
            </a:r>
            <a:r>
              <a:rPr lang="en-US" dirty="0" err="1" smtClean="0">
                <a:effectLst/>
              </a:rPr>
              <a:t>tif</a:t>
            </a:r>
            <a:r>
              <a:rPr lang="en-US" dirty="0" smtClean="0">
                <a:effectLst/>
              </a:rPr>
              <a:t>/tiff”, “bmp”, “gif”, “jpg”, and so forth.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0048" y="3380247"/>
            <a:ext cx="434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/>
                <a:latin typeface="Courier New"/>
                <a:cs typeface="Courier New"/>
              </a:rPr>
              <a:t>&gt;&gt; A = </a:t>
            </a:r>
            <a:r>
              <a:rPr lang="en-US" dirty="0" err="1" smtClean="0">
                <a:effectLst/>
                <a:latin typeface="Courier New"/>
                <a:cs typeface="Courier New"/>
              </a:rPr>
              <a:t>imread</a:t>
            </a:r>
            <a:r>
              <a:rPr lang="en-US" dirty="0" smtClean="0">
                <a:effectLst/>
                <a:latin typeface="Courier New"/>
                <a:cs typeface="Courier New"/>
              </a:rPr>
              <a:t>('</a:t>
            </a:r>
            <a:r>
              <a:rPr lang="en-US" dirty="0" err="1" smtClean="0">
                <a:effectLst/>
                <a:latin typeface="Courier New"/>
                <a:cs typeface="Courier New"/>
              </a:rPr>
              <a:t>filename.ext</a:t>
            </a:r>
            <a:r>
              <a:rPr lang="en-US" dirty="0" smtClean="0">
                <a:effectLst/>
                <a:latin typeface="Courier New"/>
                <a:cs typeface="Courier New"/>
              </a:rPr>
              <a:t>');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7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Compression using the 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Display the image with the commands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 “</a:t>
            </a:r>
            <a:r>
              <a:rPr lang="en-US" dirty="0" err="1">
                <a:latin typeface="Courier New"/>
                <a:cs typeface="Courier New"/>
              </a:rPr>
              <a:t>imagesc</a:t>
            </a:r>
            <a:r>
              <a:rPr lang="en-US" dirty="0" smtClean="0">
                <a:effectLst/>
              </a:rPr>
              <a:t>” scales the image so it uses the full </a:t>
            </a:r>
            <a:r>
              <a:rPr lang="en-US" dirty="0"/>
              <a:t>colormap</a:t>
            </a:r>
            <a:r>
              <a:rPr lang="en-US" dirty="0" smtClean="0">
                <a:effectLst/>
              </a:rPr>
              <a:t> and displays it. For gray scale, the MATLAB colormap is </a:t>
            </a:r>
            <a:r>
              <a:rPr lang="en-US" dirty="0">
                <a:latin typeface="Courier New"/>
                <a:cs typeface="Courier New"/>
              </a:rPr>
              <a:t>gray</a:t>
            </a:r>
            <a:r>
              <a:rPr lang="en-US" dirty="0" smtClean="0">
                <a:effectLst/>
              </a:rPr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0040" y="2380173"/>
            <a:ext cx="2678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/>
                <a:latin typeface="Courier New"/>
                <a:cs typeface="Courier New"/>
              </a:rPr>
              <a:t>&gt;&gt; </a:t>
            </a:r>
            <a:r>
              <a:rPr lang="en-US" dirty="0" err="1" smtClean="0">
                <a:effectLst/>
                <a:latin typeface="Courier New"/>
                <a:cs typeface="Courier New"/>
              </a:rPr>
              <a:t>imagesc</a:t>
            </a:r>
            <a:r>
              <a:rPr lang="en-US" dirty="0" smtClean="0">
                <a:effectLst/>
                <a:latin typeface="Courier New"/>
                <a:cs typeface="Courier New"/>
              </a:rPr>
              <a:t>(A);</a:t>
            </a:r>
          </a:p>
          <a:p>
            <a:r>
              <a:rPr lang="en-US" dirty="0" smtClean="0">
                <a:effectLst/>
                <a:latin typeface="Courier New"/>
                <a:cs typeface="Courier New"/>
              </a:rPr>
              <a:t>&gt;&gt; colormap(gray);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621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Compression using the 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After reading the file into the matrix A , the data type of its elements must be converted from </a:t>
            </a:r>
            <a:r>
              <a:rPr lang="en-US" dirty="0">
                <a:latin typeface="Courier New"/>
                <a:cs typeface="Courier New"/>
              </a:rPr>
              <a:t>uint8</a:t>
            </a:r>
            <a:r>
              <a:rPr lang="en-US" dirty="0" smtClean="0">
                <a:effectLst/>
              </a:rPr>
              <a:t> (unsigned 8-bit integers) to </a:t>
            </a:r>
            <a:r>
              <a:rPr lang="en-US" dirty="0" smtClean="0">
                <a:latin typeface="Courier New"/>
                <a:cs typeface="Courier New"/>
              </a:rPr>
              <a:t>double</a:t>
            </a:r>
            <a:r>
              <a:rPr lang="en-US" dirty="0"/>
              <a:t> </a:t>
            </a:r>
            <a:r>
              <a:rPr lang="en-US" dirty="0" smtClean="0"/>
              <a:t>so the SVD can be applied to the matrix A.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0073" y="4199612"/>
            <a:ext cx="253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>
                <a:effectLst/>
                <a:latin typeface="Courier New"/>
                <a:cs typeface="Courier New"/>
              </a:rPr>
              <a:t>&gt;&gt; A = double(A);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0315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Compression using the 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the SVD, compute the sum of the first k modes, and apply the SVD.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041" y="2887068"/>
            <a:ext cx="6141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&gt;&gt; [U,S,V] = </a:t>
            </a:r>
            <a:r>
              <a:rPr lang="en-US" dirty="0" err="1" smtClean="0">
                <a:latin typeface="Courier New"/>
                <a:cs typeface="Courier New"/>
              </a:rPr>
              <a:t>svd</a:t>
            </a:r>
            <a:r>
              <a:rPr lang="en-US" dirty="0" smtClean="0">
                <a:latin typeface="Courier New"/>
                <a:cs typeface="Courier New"/>
              </a:rPr>
              <a:t>(A);</a:t>
            </a:r>
          </a:p>
          <a:p>
            <a:r>
              <a:rPr lang="fr-FR" dirty="0" smtClean="0">
                <a:effectLst/>
                <a:latin typeface="Courier New"/>
                <a:cs typeface="Courier New"/>
              </a:rPr>
              <a:t>&gt;&gt; </a:t>
            </a:r>
            <a:r>
              <a:rPr lang="fr-FR" dirty="0" err="1" smtClean="0">
                <a:effectLst/>
                <a:latin typeface="Courier New"/>
                <a:cs typeface="Courier New"/>
              </a:rPr>
              <a:t>Aapprox</a:t>
            </a:r>
            <a:r>
              <a:rPr lang="fr-FR" dirty="0" smtClean="0">
                <a:effectLst/>
                <a:latin typeface="Courier New"/>
                <a:cs typeface="Courier New"/>
              </a:rPr>
              <a:t> = U(:,1:k)*S(1:k,1:k)*V(:,1:k)';</a:t>
            </a:r>
          </a:p>
          <a:p>
            <a:r>
              <a:rPr lang="fr-FR" dirty="0" smtClean="0">
                <a:latin typeface="Courier New"/>
                <a:cs typeface="Courier New"/>
              </a:rPr>
              <a:t>&gt;&gt; </a:t>
            </a:r>
            <a:r>
              <a:rPr lang="fr-FR" dirty="0" err="1" smtClean="0">
                <a:latin typeface="Courier New"/>
                <a:cs typeface="Courier New"/>
              </a:rPr>
              <a:t>imagesc</a:t>
            </a:r>
            <a:r>
              <a:rPr lang="fr-FR" dirty="0" smtClean="0">
                <a:latin typeface="Courier New"/>
                <a:cs typeface="Courier New"/>
              </a:rPr>
              <a:t>(</a:t>
            </a:r>
            <a:r>
              <a:rPr lang="fr-FR" dirty="0" err="1" smtClean="0">
                <a:latin typeface="Courier New"/>
                <a:cs typeface="Courier New"/>
              </a:rPr>
              <a:t>Aapprox</a:t>
            </a:r>
            <a:r>
              <a:rPr lang="fr-FR" dirty="0" smtClean="0">
                <a:latin typeface="Courier New"/>
                <a:cs typeface="Courier New"/>
              </a:rPr>
              <a:t>);</a:t>
            </a:r>
          </a:p>
          <a:p>
            <a:r>
              <a:rPr lang="fr-FR" dirty="0" smtClean="0">
                <a:latin typeface="Courier New"/>
                <a:cs typeface="Courier New"/>
              </a:rPr>
              <a:t>&gt;&gt; colormap(gray);</a:t>
            </a:r>
            <a:r>
              <a:rPr lang="fr-FR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0016" y="1520111"/>
            <a:ext cx="46173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&gt;&gt; JAGUAR= </a:t>
            </a:r>
            <a:r>
              <a:rPr lang="en-US" dirty="0" err="1" smtClean="0">
                <a:latin typeface="Courier New"/>
                <a:cs typeface="Courier New"/>
              </a:rPr>
              <a:t>imread</a:t>
            </a:r>
            <a:r>
              <a:rPr lang="en-US" dirty="0" smtClean="0">
                <a:latin typeface="Courier New"/>
                <a:cs typeface="Courier New"/>
              </a:rPr>
              <a:t>('</a:t>
            </a:r>
            <a:r>
              <a:rPr lang="en-US" dirty="0" err="1" smtClean="0">
                <a:latin typeface="Courier New"/>
                <a:cs typeface="Courier New"/>
              </a:rPr>
              <a:t>jaguar.jpg</a:t>
            </a:r>
            <a:r>
              <a:rPr lang="en-US" dirty="0" smtClean="0">
                <a:latin typeface="Courier New"/>
                <a:cs typeface="Courier New"/>
              </a:rPr>
              <a:t>');</a:t>
            </a:r>
          </a:p>
          <a:p>
            <a:r>
              <a:rPr lang="en-US" dirty="0" smtClean="0">
                <a:latin typeface="Courier New"/>
                <a:cs typeface="Courier New"/>
              </a:rPr>
              <a:t>&gt;&gt; JAGUAR= double(JAGUAR);</a:t>
            </a:r>
          </a:p>
          <a:p>
            <a:r>
              <a:rPr lang="en-US" dirty="0" smtClean="0">
                <a:latin typeface="Courier New"/>
                <a:cs typeface="Courier New"/>
              </a:rPr>
              <a:t>&gt;&gt; </a:t>
            </a:r>
            <a:r>
              <a:rPr lang="en-US" dirty="0" err="1" smtClean="0">
                <a:latin typeface="Courier New"/>
                <a:cs typeface="Courier New"/>
              </a:rPr>
              <a:t>imagesc</a:t>
            </a:r>
            <a:r>
              <a:rPr lang="en-US" dirty="0" smtClean="0">
                <a:latin typeface="Courier New"/>
                <a:cs typeface="Courier New"/>
              </a:rPr>
              <a:t>(JAGUAR); </a:t>
            </a:r>
          </a:p>
          <a:p>
            <a:r>
              <a:rPr lang="en-US" dirty="0" smtClean="0">
                <a:latin typeface="Courier New"/>
                <a:cs typeface="Courier New"/>
              </a:rPr>
              <a:t>&gt;&gt; colormap(gray);</a:t>
            </a:r>
          </a:p>
          <a:p>
            <a:r>
              <a:rPr lang="en-US" dirty="0" smtClean="0">
                <a:latin typeface="Courier New"/>
                <a:cs typeface="Courier New"/>
              </a:rPr>
              <a:t>&gt;&gt; [U, S, V] = </a:t>
            </a:r>
            <a:r>
              <a:rPr lang="en-US" dirty="0" err="1" smtClean="0">
                <a:latin typeface="Courier New"/>
                <a:cs typeface="Courier New"/>
              </a:rPr>
              <a:t>svd</a:t>
            </a:r>
            <a:r>
              <a:rPr lang="en-US" dirty="0" smtClean="0">
                <a:latin typeface="Courier New"/>
                <a:cs typeface="Courier New"/>
              </a:rPr>
              <a:t>(JAGUAR);</a:t>
            </a:r>
          </a:p>
          <a:p>
            <a:r>
              <a:rPr lang="en-US" dirty="0" smtClean="0">
                <a:latin typeface="Courier New"/>
                <a:cs typeface="Courier New"/>
              </a:rPr>
              <a:t>&gt;&gt; rank(JAGUAR)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ans</a:t>
            </a:r>
            <a:r>
              <a:rPr lang="en-US" dirty="0" smtClean="0">
                <a:latin typeface="Courier New"/>
                <a:cs typeface="Courier New"/>
              </a:rPr>
              <a:t> =</a:t>
            </a:r>
          </a:p>
          <a:p>
            <a:r>
              <a:rPr lang="en-US" dirty="0" smtClean="0">
                <a:latin typeface="Courier New"/>
                <a:cs typeface="Courier New"/>
              </a:rPr>
              <a:t>   640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01" t="7810" r="9285" b="5714"/>
          <a:stretch/>
        </p:blipFill>
        <p:spPr>
          <a:xfrm>
            <a:off x="2972186" y="2976880"/>
            <a:ext cx="4949710" cy="38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9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0016" y="1040076"/>
            <a:ext cx="75263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effectLst/>
                <a:latin typeface="Courier New"/>
                <a:cs typeface="Courier New"/>
              </a:rPr>
              <a:t>&gt;&gt; </a:t>
            </a:r>
            <a:r>
              <a:rPr lang="nl-NL" dirty="0" err="1" smtClean="0">
                <a:effectLst/>
                <a:latin typeface="Courier New"/>
                <a:cs typeface="Courier New"/>
              </a:rPr>
              <a:t>figure</a:t>
            </a:r>
            <a:r>
              <a:rPr lang="nl-NL" dirty="0" smtClean="0">
                <a:effectLst/>
                <a:latin typeface="Courier New"/>
                <a:cs typeface="Courier New"/>
              </a:rPr>
              <a:t>(2)</a:t>
            </a:r>
            <a:r>
              <a:rPr lang="nl-NL" dirty="0" smtClean="0">
                <a:effectLst/>
                <a:latin typeface="Courier New"/>
                <a:cs typeface="Courier New"/>
              </a:rPr>
              <a:t>;</a:t>
            </a:r>
          </a:p>
          <a:p>
            <a:r>
              <a:rPr lang="nl-NL" dirty="0" smtClean="0">
                <a:latin typeface="Courier New"/>
                <a:cs typeface="Courier New"/>
              </a:rPr>
              <a:t>&gt;&gt; % </a:t>
            </a:r>
            <a:r>
              <a:rPr lang="nl-NL" dirty="0" err="1" smtClean="0">
                <a:latin typeface="Courier New"/>
                <a:cs typeface="Courier New"/>
              </a:rPr>
              <a:t>use</a:t>
            </a:r>
            <a:r>
              <a:rPr lang="nl-NL" dirty="0" smtClean="0">
                <a:latin typeface="Courier New"/>
                <a:cs typeface="Courier New"/>
              </a:rPr>
              <a:t> 100 modes</a:t>
            </a:r>
            <a:endParaRPr lang="nl-NL" dirty="0" smtClean="0">
              <a:effectLst/>
              <a:latin typeface="Courier New"/>
              <a:cs typeface="Courier New"/>
            </a:endParaRPr>
          </a:p>
          <a:p>
            <a:r>
              <a:rPr lang="nl-NL" dirty="0" smtClean="0">
                <a:effectLst/>
                <a:latin typeface="Courier New"/>
                <a:cs typeface="Courier New"/>
              </a:rPr>
              <a:t>&gt;&gt; JAGUAR100 = U(:,1:100)*S(1:100,1:100)*V(:,1:100)';</a:t>
            </a:r>
          </a:p>
          <a:p>
            <a:r>
              <a:rPr lang="nl-NL" dirty="0" smtClean="0">
                <a:effectLst/>
                <a:latin typeface="Courier New"/>
                <a:cs typeface="Courier New"/>
              </a:rPr>
              <a:t>&gt;&gt; </a:t>
            </a:r>
            <a:r>
              <a:rPr lang="nl-NL" dirty="0" err="1" smtClean="0">
                <a:effectLst/>
                <a:latin typeface="Courier New"/>
                <a:cs typeface="Courier New"/>
              </a:rPr>
              <a:t>imagesc</a:t>
            </a:r>
            <a:r>
              <a:rPr lang="nl-NL" dirty="0" smtClean="0">
                <a:effectLst/>
                <a:latin typeface="Courier New"/>
                <a:cs typeface="Courier New"/>
              </a:rPr>
              <a:t>(JAGUAR100 );</a:t>
            </a:r>
          </a:p>
          <a:p>
            <a:r>
              <a:rPr lang="nl-NL" dirty="0" smtClean="0">
                <a:effectLst/>
                <a:latin typeface="Courier New"/>
                <a:cs typeface="Courier New"/>
              </a:rPr>
              <a:t>&gt;&gt; colormap(gray);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212" t="6864" r="8827" b="6328"/>
          <a:stretch/>
        </p:blipFill>
        <p:spPr>
          <a:xfrm>
            <a:off x="2033807" y="2720440"/>
            <a:ext cx="4956156" cy="38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4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Ratio of compressed image to the original image is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147999"/>
              </p:ext>
            </p:extLst>
          </p:nvPr>
        </p:nvGraphicFramePr>
        <p:xfrm>
          <a:off x="1750054" y="3025785"/>
          <a:ext cx="5301656" cy="87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3" imgW="2463800" imgH="406400" progId="Equation.DSMT4">
                  <p:embed/>
                </p:oleObj>
              </mc:Choice>
              <mc:Fallback>
                <p:oleObj name="Equation" r:id="rId3" imgW="2463800" imgH="40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0054" y="3025785"/>
                        <a:ext cx="5301656" cy="87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52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2488"/>
            <a:ext cx="8229600" cy="1143000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7229"/>
            <a:ext cx="8229600" cy="4525963"/>
          </a:xfrm>
        </p:spPr>
        <p:txBody>
          <a:bodyPr/>
          <a:lstStyle/>
          <a:p>
            <a:r>
              <a:rPr lang="en-US" dirty="0" smtClean="0"/>
              <a:t>Display the image while adding modes with each click. Stop by typing 'q'.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0024" y="1948939"/>
            <a:ext cx="4340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/>
                <a:latin typeface="Courier New"/>
                <a:cs typeface="Courier New"/>
              </a:rPr>
              <a:t>&gt;&gt; load JAGUAR; </a:t>
            </a:r>
          </a:p>
          <a:p>
            <a:r>
              <a:rPr lang="en-US" dirty="0" smtClean="0">
                <a:effectLst/>
                <a:latin typeface="Courier New"/>
                <a:cs typeface="Courier New"/>
              </a:rPr>
              <a:t>&gt;&gt; </a:t>
            </a:r>
            <a:r>
              <a:rPr lang="en-US" dirty="0" err="1" smtClean="0">
                <a:effectLst/>
                <a:latin typeface="Courier New"/>
                <a:cs typeface="Courier New"/>
              </a:rPr>
              <a:t>svdimage</a:t>
            </a:r>
            <a:r>
              <a:rPr lang="en-US" dirty="0" smtClean="0">
                <a:effectLst/>
                <a:latin typeface="Courier New"/>
                <a:cs typeface="Courier New"/>
              </a:rPr>
              <a:t>(JAGUAR, 70, gray);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20" y="2764846"/>
            <a:ext cx="53054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8" y="1614887"/>
            <a:ext cx="8480232" cy="35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0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SVD if m &lt;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 × m matrix AT has full rank, so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677898"/>
              </p:ext>
            </p:extLst>
          </p:nvPr>
        </p:nvGraphicFramePr>
        <p:xfrm>
          <a:off x="3197892" y="2307480"/>
          <a:ext cx="1536065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3" imgW="749300" imgH="203200" progId="Equation.DSMT4">
                  <p:embed/>
                </p:oleObj>
              </mc:Choice>
              <mc:Fallback>
                <p:oleObj name="Equation" r:id="rId3" imgW="7493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7892" y="2307480"/>
                        <a:ext cx="1536065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311454"/>
              </p:ext>
            </p:extLst>
          </p:nvPr>
        </p:nvGraphicFramePr>
        <p:xfrm>
          <a:off x="3197892" y="3163826"/>
          <a:ext cx="1379855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5" imgW="673100" imgH="203200" progId="Equation.DSMT4">
                  <p:embed/>
                </p:oleObj>
              </mc:Choice>
              <mc:Fallback>
                <p:oleObj name="Equation" r:id="rId5" imgW="673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7892" y="3163826"/>
                        <a:ext cx="1379855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67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SVD to Determine Matrix Rank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necessary theorem: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effectLst/>
              </a:rPr>
              <a:t>The rank of a matrix </a:t>
            </a:r>
            <a:r>
              <a:rPr lang="en-US" i="1" dirty="0" smtClean="0">
                <a:effectLst/>
              </a:rPr>
              <a:t>A</a:t>
            </a:r>
            <a:r>
              <a:rPr lang="en-US" dirty="0" smtClean="0">
                <a:effectLst/>
              </a:rPr>
              <a:t> is the number of nonzero singular values.</a:t>
            </a:r>
          </a:p>
          <a:p>
            <a:pPr lvl="2"/>
            <a:r>
              <a:rPr lang="en-US" dirty="0" smtClean="0"/>
              <a:t>Proof: Let               be the singular value decomposition of </a:t>
            </a:r>
            <a:r>
              <a:rPr lang="en-US" i="1" dirty="0" smtClean="0"/>
              <a:t>A</a:t>
            </a:r>
            <a:r>
              <a:rPr lang="en-US" dirty="0" smtClean="0"/>
              <a:t>. Orthogonal matrices are invertible, so from the theorem                                        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a basis for the column space of    , so the rank of       is </a:t>
            </a:r>
            <a:r>
              <a:rPr lang="en-US" i="1" dirty="0" smtClean="0"/>
              <a:t>r</a:t>
            </a:r>
            <a:r>
              <a:rPr lang="en-US" dirty="0" smtClean="0"/>
              <a:t>.</a:t>
            </a:r>
            <a:endParaRPr lang="en-US" dirty="0" smtClean="0">
              <a:effectLst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196" y="2314544"/>
            <a:ext cx="8737600" cy="5842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898845"/>
              </p:ext>
            </p:extLst>
          </p:nvPr>
        </p:nvGraphicFramePr>
        <p:xfrm>
          <a:off x="2813434" y="4294627"/>
          <a:ext cx="903855" cy="27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5" imgW="673100" imgH="203200" progId="Equation.DSMT4">
                  <p:embed/>
                </p:oleObj>
              </mc:Choice>
              <mc:Fallback>
                <p:oleObj name="Equation" r:id="rId5" imgW="673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3434" y="4294627"/>
                        <a:ext cx="903855" cy="272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037332"/>
              </p:ext>
            </p:extLst>
          </p:nvPr>
        </p:nvGraphicFramePr>
        <p:xfrm>
          <a:off x="2813434" y="4933070"/>
          <a:ext cx="2836723" cy="377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7" imgW="2197100" imgH="292100" progId="Equation.DSMT4">
                  <p:embed/>
                </p:oleObj>
              </mc:Choice>
              <mc:Fallback>
                <p:oleObj name="Equation" r:id="rId7" imgW="21971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13434" y="4933070"/>
                        <a:ext cx="2836723" cy="377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095486"/>
              </p:ext>
            </p:extLst>
          </p:nvPr>
        </p:nvGraphicFramePr>
        <p:xfrm>
          <a:off x="1716069" y="5310206"/>
          <a:ext cx="657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9" imgW="6578600" imgH="355600" progId="Equation.DSMT4">
                  <p:embed/>
                </p:oleObj>
              </mc:Choice>
              <mc:Fallback>
                <p:oleObj name="Equation" r:id="rId9" imgW="65786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16069" y="5310206"/>
                        <a:ext cx="65786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159663"/>
              </p:ext>
            </p:extLst>
          </p:nvPr>
        </p:nvGraphicFramePr>
        <p:xfrm>
          <a:off x="5451166" y="5579105"/>
          <a:ext cx="2444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11" imgW="139700" imgH="203200" progId="Equation.DSMT4">
                  <p:embed/>
                </p:oleObj>
              </mc:Choice>
              <mc:Fallback>
                <p:oleObj name="Equation" r:id="rId11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51166" y="5579105"/>
                        <a:ext cx="244475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82223"/>
              </p:ext>
            </p:extLst>
          </p:nvPr>
        </p:nvGraphicFramePr>
        <p:xfrm>
          <a:off x="7493621" y="5579105"/>
          <a:ext cx="2444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13" imgW="139700" imgH="203200" progId="Equation.DSMT4">
                  <p:embed/>
                </p:oleObj>
              </mc:Choice>
              <mc:Fallback>
                <p:oleObj name="Equation" r:id="rId13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93621" y="5579105"/>
                        <a:ext cx="244475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557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SVD to Determine Matrix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range of A is the column space of A.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r>
              <a:rPr lang="en-US" dirty="0" smtClean="0"/>
              <a:t>, 1 ≤ </a:t>
            </a:r>
            <a:r>
              <a:rPr lang="en-US" dirty="0" err="1" smtClean="0"/>
              <a:t>i</a:t>
            </a:r>
            <a:r>
              <a:rPr lang="en-US" dirty="0" smtClean="0"/>
              <a:t> ≤ r, are an orthonormal basis for the range of 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SVD to Determine Matrix Null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null space of a matrix is the set of all vectors </a:t>
            </a:r>
            <a:r>
              <a:rPr lang="en-US" i="1" dirty="0" smtClean="0"/>
              <a:t>x</a:t>
            </a:r>
            <a:r>
              <a:rPr lang="en-US" dirty="0" smtClean="0"/>
              <a:t> such that </a:t>
            </a:r>
            <a:r>
              <a:rPr lang="en-US" i="1" dirty="0" smtClean="0"/>
              <a:t>Ax</a:t>
            </a:r>
            <a:r>
              <a:rPr lang="en-US" dirty="0" smtClean="0"/>
              <a:t> = 0.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i="1" dirty="0" smtClean="0"/>
              <a:t>n-r</a:t>
            </a:r>
            <a:r>
              <a:rPr lang="en-US" dirty="0" smtClean="0"/>
              <a:t> vectors </a:t>
            </a:r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dirty="0" smtClean="0"/>
              <a:t>, </a:t>
            </a:r>
            <a:r>
              <a:rPr lang="en-US" i="1" dirty="0" smtClean="0"/>
              <a:t>r+1 ≤ </a:t>
            </a:r>
            <a:r>
              <a:rPr lang="en-US" i="1" dirty="0" err="1" smtClean="0"/>
              <a:t>i</a:t>
            </a:r>
            <a:r>
              <a:rPr lang="en-US" i="1" dirty="0" smtClean="0"/>
              <a:t> ≤ n</a:t>
            </a:r>
            <a:r>
              <a:rPr lang="en-US" dirty="0" smtClean="0"/>
              <a:t>, is an orthonormal basis for the null space of </a:t>
            </a:r>
            <a:r>
              <a:rPr lang="en-US" i="1" dirty="0" smtClean="0"/>
              <a:t>A</a:t>
            </a:r>
            <a:r>
              <a:rPr lang="en-US" dirty="0" smtClean="0"/>
              <a:t>. NOTE: </a:t>
            </a:r>
            <a:r>
              <a:rPr lang="en-US" i="1" dirty="0" smtClean="0"/>
              <a:t>r + (n-r) = 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29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Basis for the Row Space of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range of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dirty="0" smtClean="0"/>
              <a:t> is the row space of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dirty="0" smtClean="0"/>
              <a:t>, </a:t>
            </a:r>
            <a:r>
              <a:rPr lang="en-US" i="1" dirty="0" smtClean="0"/>
              <a:t>1 ≤ </a:t>
            </a:r>
            <a:r>
              <a:rPr lang="en-US" i="1" dirty="0" err="1" smtClean="0"/>
              <a:t>i</a:t>
            </a:r>
            <a:r>
              <a:rPr lang="en-US" i="1" dirty="0" smtClean="0"/>
              <a:t> ≤ r</a:t>
            </a:r>
            <a:r>
              <a:rPr lang="en-US" dirty="0" smtClean="0"/>
              <a:t>, are an orthonormal basis for the row space of </a:t>
            </a:r>
            <a:r>
              <a:rPr lang="en-US" i="1" dirty="0" smtClean="0"/>
              <a:t>A</a:t>
            </a:r>
            <a:r>
              <a:rPr lang="en-US" dirty="0" smtClean="0"/>
              <a:t>. Since </a:t>
            </a:r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dirty="0" smtClean="0"/>
              <a:t>, </a:t>
            </a:r>
            <a:r>
              <a:rPr lang="en-US" i="1" dirty="0" smtClean="0"/>
              <a:t>r+1 ≤ </a:t>
            </a:r>
            <a:r>
              <a:rPr lang="en-US" i="1" dirty="0" err="1" smtClean="0"/>
              <a:t>i</a:t>
            </a:r>
            <a:r>
              <a:rPr lang="en-US" i="1" dirty="0" smtClean="0"/>
              <a:t> ≤ n</a:t>
            </a:r>
            <a:r>
              <a:rPr lang="en-US" dirty="0" smtClean="0"/>
              <a:t>, is an orthonormal basis for the null space of </a:t>
            </a:r>
            <a:r>
              <a:rPr lang="en-US" i="1" dirty="0" smtClean="0"/>
              <a:t>A</a:t>
            </a:r>
            <a:r>
              <a:rPr lang="en-US" dirty="0" smtClean="0"/>
              <a:t>, it follows that all vectors in the row space are orthogonal to all the vectors in the null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6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noindent \textbf{Theorem:} Let $A\in{R}^{m\times n}$&#10;be a matrix having r positive singular values, $m\geq n$. Then there&#10;exist orthogonal matrices $U\in R^{m\times m}$,$V\in\mathcal{{R}}^{n\times n}$,&#10;and a diagonal matrix $\widetilde{\Sigma}\in\mathcal{{R}}^{m\times n}$such&#10;that&#10;\begin{eqnarray*}&#10;A &amp; = &amp; U\tilde{\Sigma}V^{T}\\&#10;\tilde{\Sigma} &amp; = &amp; \left[\begin{array}{cc}&#10;\Sigma &amp; 0\\&#10;0 &amp; 0&#10;\end{array}\right],&#10;\end{eqnarray*}&#10;where $\Sigma=\mathsf{diag\left(\sigma_{1},\thinspace\sigma_{2},\thinspace\ldots,\thinspace\sigma_{r}\right)}$,&#10;and $\sigma_{1}\geq\sigma_{2}\geq\ldots\geq\sigma_{r}&gt;0$ are the&#10;positive singular values of $A$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945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noindent \textbf{Example:} Let $A=\left[\begin{array}{ccc}&#10;1 &amp; -1 &amp; 3\\&#10;1 &amp; 0 &amp; 1\\&#10;1 &amp; 2 &amp; 0&#10;\end{array}\right]$ and $B=\left[\begin{array}{ccc}&#10;1 &amp; 1 &amp; -1\\&#10;1 &amp; 0 &amp; 2\\&#10;2 &amp; 1 &amp; 1&#10;\end{array}\right]$. Here are singular value decompositions for each matrix:&#10;&#10;\begin{eqnarray*}&#10;A=\left[\begin{array}{ccc}&#10;-0.9348 &amp; 0.0194 &amp; 0.3546\\&#10;0.3465 &amp; -0.2684 &amp; -0.8988\\&#10;0.0778 &amp; -0.9631 &amp; 0.2577&#10;\end{array}\right]\left[\begin{array}{ccc}&#10;3.5449 &amp; 0 &amp; 0\\&#10;0 &amp; 2.3019 &amp; 0\\&#10;0 &amp; 0 &amp; 0.3676&#10;\end{array}\right]\left[\begin{array}{ccc}&#10;-0.3395 &amp; 0.3076 &amp; -0.8889\\&#10;-0.5266 &amp; -0.8452 &amp; -0.0913\\&#10;-0.7794 &amp; 0.4371 &amp; 0.4489&#10;\end{array}\right],\\&#10;r=3,\,\sigma_{1}=3.5449,\,\sigma_{2}=2.3019,\,\sigma_{3}=0.3676\\&#10;B=\left[\begin{array}{ccc}&#10;-0.1355 &amp; 0.8052 &amp; -0.5774\\&#10;-0.6295 &amp; -0.5199 &amp; -0.5774\\&#10;-0.7651 &amp; 0.2852 &amp; 0.5774&#10;\end{array}\right]\left[\begin{array}{ccc}&#10;3.1058 &amp; 0 &amp; 0\\&#10;0 &amp; 2.0867 &amp; 0\\&#10;0 &amp; 0 &amp; 0.0000&#10;\end{array}\right]\left[\begin{array}{ccc}&#10;-0.7390 &amp; -0.2900 &amp; -0.6081\\&#10;0.4101 &amp; 0.5226 &amp; -0.7475\\&#10;0.5345 &amp; -0.8018 &amp; -0.2673&#10;\end{array}\right],\\&#10;r=2,\,\sigma_{1}=3.1058,\,\sigma_{2}=2.0867&#10;\end{eqnarray*}&#10;NOTE: The rank of $A$ is 3, and the rank of $B$ is 2.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7"/>
  <p:tag name="PICTUREFILESIZE" val="1948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noindent \textbf{Theorem:} &#10;If $A$ is an $m\times n$ matrix, $X$ is an invertible $m\times m$&#10;matrix, and $Y$ is an invertible $n\times n$ matrix, then $\mathsf{rank}\left(XAY\right)$&#10;= $\mathsf{rank}\left(A\right)$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4"/>
  <p:tag name="PICTUREFILESIZE" val="304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noindent&#10;\begin{tabular}{|c|c|c|}&#10;\multicolumn{1}{c}{} &amp; \multicolumn{1}{c}{$A=U\widetilde{\Sigma}V^{T}$} &amp; \multicolumn{1}{c}{}\tabularnewline&#10;\hline &#10; &amp; Range &amp; Null space\tabularnewline&#10;\hline &#10;$A$ &amp; $u_{i},1\le i\le r$ &amp; $v_{i},\, r+1\leq i\leq n$\tabularnewline&#10;\hline &#10;$A^{T}$ &amp; $v_{i},\,1\leq i\leq r$ &amp; $u_{i},\, r+1\leq i\leq m$\tabularnewline&#10;\hline &#10;\end{tabular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1"/>
  <p:tag name="PICTUREFILESIZE" val="274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noindent \textbf{Theorem:} The dimension of the column space and the dimension of the row space&#10;of a matrix are equal and is called the rank of the matrix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4"/>
  <p:tag name="PICTUREFILESIZE" val="2814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noindent \textbf{Proof:} If $r$ is the number of&#10;nonzero singular values, $u{}_{i},\,1\leq i\leq r$ is a basis for&#10;the range of $A$, and $v_{i},\,1\leq i\leq r$ is a basis for the&#10;range of $A^{T}$, which is the row space of $A$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3986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noindent \textbf{Lemma:} Assume $u_{i}$, $v_{i}$, $1\leq i\leq r$ are columns of the matrices $U$ and $V$ in the SVD. After applying the singular value decomposition to an $m\times n$&#10;matrix A, we can write A as follows:&#10;\[&#10;A=\sigma_{1}u_{1}v_{1}^{T}+\sigma_{2}u_{2}v_{2}^{T}+\cdots+\sigma_{r}u_{r}v_{r}^{T}=\sum_{i=1}^{r}\sigma_{i}u_{i}v_{i}^{T},&#10;\]&#10;where each term in the sum is a rank 1 matrix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780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\sigma_{i}\left[\begin{array}{c}&#10;u_{1i}\\&#10;u_{2i}\\&#10;u_{3i}\\&#10;\vdots\\&#10;u_{mi}&#10;\end{array}\right]\left[\begin{array}{ccccc}&#10;v_{1i} &amp; v_{2i} &amp; v_{3i} &amp; \cdots &amp; v_{ni}\end{array}\right]=\sigma_{i}\left[\begin{array}{ccccc}&#10;u_{1i}v_{1i} &amp; u_{1i}v_{2i} &amp; u_{1i}v_{3i} &amp; \cdots &amp; u_{1i}v_{ni}\\&#10;u_{2i}v_{1i} &amp; u_{2i}v_{2i} &amp; u_{2i}v_{3i} &amp; \cdots &amp; u_{2i}v_{ni}\\&#10;u_{3i}v_{1i} &amp; u_{31i}v_{2i} &amp; u_{31i}v_{3i} &amp; \cdots &amp; u_{3i}v_{ni}\\&#10;\vdots &amp; \vdots &amp; \vdots &amp; \vdots &amp; \vdots\\&#10;u_{mi}v_{1i} &amp; u_{m1i}v_{2i} &amp; u_{m1i}v_{3i} &amp; \cdots &amp; u_{mi}v_{ni}&#10;\end{array}\right],&#10;\]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5444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1682</Words>
  <Application>Microsoft Macintosh PowerPoint</Application>
  <PresentationFormat>On-screen Show (4:3)</PresentationFormat>
  <Paragraphs>200</Paragraphs>
  <Slides>37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Office Theme</vt:lpstr>
      <vt:lpstr>Equation</vt:lpstr>
      <vt:lpstr>MathType 6.0 Equation</vt:lpstr>
      <vt:lpstr>The Singular Value Decomposition Theorem</vt:lpstr>
      <vt:lpstr>Singular Value Decomposition Theorem Proof Outline</vt:lpstr>
      <vt:lpstr>Singular Value Decomposition Theorem Proof Outline</vt:lpstr>
      <vt:lpstr>Example 1</vt:lpstr>
      <vt:lpstr>The SVD if m &lt; n</vt:lpstr>
      <vt:lpstr>Using the SVD to Determine Matrix Rank</vt:lpstr>
      <vt:lpstr>Using the SVD to Determine Matrix Range</vt:lpstr>
      <vt:lpstr>Using the SVD to Determine Matrix Null Space</vt:lpstr>
      <vt:lpstr>Basis for the Row Space of A</vt:lpstr>
      <vt:lpstr>Basis for the Null Space of AT</vt:lpstr>
      <vt:lpstr>The Four Fundamental Subspaces of a Matrix </vt:lpstr>
      <vt:lpstr>Example 2</vt:lpstr>
      <vt:lpstr>Example 2</vt:lpstr>
      <vt:lpstr>Row Rank = Column Rank</vt:lpstr>
      <vt:lpstr>SVD and the Frobenius Norm</vt:lpstr>
      <vt:lpstr>Geometric Interpretation of the SVD</vt:lpstr>
      <vt:lpstr>Geometric Interpretation of the SVD</vt:lpstr>
      <vt:lpstr>Example 3</vt:lpstr>
      <vt:lpstr>Computing the SVD using MATLAB</vt:lpstr>
      <vt:lpstr>Example 4</vt:lpstr>
      <vt:lpstr>Computing A-1</vt:lpstr>
      <vt:lpstr>Example 5</vt:lpstr>
      <vt:lpstr>Image Compression</vt:lpstr>
      <vt:lpstr>Rank 1 Matrix</vt:lpstr>
      <vt:lpstr>Rank 1 Matrix</vt:lpstr>
      <vt:lpstr>Modes</vt:lpstr>
      <vt:lpstr>Simple MATLAB Image Handling</vt:lpstr>
      <vt:lpstr>Simple MATLAB Image Handling</vt:lpstr>
      <vt:lpstr>Simple MATLAB Image Handling</vt:lpstr>
      <vt:lpstr>Image Compression using the SVD</vt:lpstr>
      <vt:lpstr>Image Compression using the SVD</vt:lpstr>
      <vt:lpstr>Image Compression using the SVD</vt:lpstr>
      <vt:lpstr>Image Compression using the SVD</vt:lpstr>
      <vt:lpstr>Example 6</vt:lpstr>
      <vt:lpstr>Example 6</vt:lpstr>
      <vt:lpstr>Example 6</vt:lpstr>
      <vt:lpstr>Example 7</vt:lpstr>
    </vt:vector>
  </TitlesOfParts>
  <Company>University of the Pacific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Singular Value Decomposition Theorem</dc:title>
  <dc:creator>William Ford</dc:creator>
  <cp:lastModifiedBy>William Ford</cp:lastModifiedBy>
  <cp:revision>4</cp:revision>
  <dcterms:created xsi:type="dcterms:W3CDTF">2014-10-22T19:36:04Z</dcterms:created>
  <dcterms:modified xsi:type="dcterms:W3CDTF">2014-10-22T20:09:06Z</dcterms:modified>
</cp:coreProperties>
</file>